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Roboto"/>
      <p:regular r:id="rId69"/>
      <p:bold r:id="rId70"/>
      <p:italic r:id="rId71"/>
      <p:boldItalic r:id="rId72"/>
    </p:embeddedFont>
    <p:embeddedFont>
      <p:font typeface="Helvetica Neue"/>
      <p:regular r:id="rId73"/>
      <p:bold r:id="rId74"/>
      <p:italic r:id="rId75"/>
      <p:boldItalic r:id="rId76"/>
    </p:embeddedFont>
    <p:embeddedFont>
      <p:font typeface="Arial Black"/>
      <p:regular r:id="rId77"/>
    </p:embeddedFont>
    <p:embeddedFont>
      <p:font typeface="Helvetica Neue Light"/>
      <p:regular r:id="rId78"/>
      <p:bold r:id="rId79"/>
      <p:italic r:id="rId80"/>
      <p:boldItalic r:id="rId81"/>
    </p:embeddedFont>
    <p:embeddedFont>
      <p:font typeface="Asap"/>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Asap-italic.fntdata"/><Relationship Id="rId83" Type="http://schemas.openxmlformats.org/officeDocument/2006/relationships/font" Target="fonts/Asap-bold.fntdata"/><Relationship Id="rId42" Type="http://schemas.openxmlformats.org/officeDocument/2006/relationships/slide" Target="slides/slide36.xml"/><Relationship Id="rId41" Type="http://schemas.openxmlformats.org/officeDocument/2006/relationships/slide" Target="slides/slide35.xml"/><Relationship Id="rId85" Type="http://schemas.openxmlformats.org/officeDocument/2006/relationships/font" Target="fonts/Asap-bold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HelveticaNeueLight-italic.fntdata"/><Relationship Id="rId82" Type="http://schemas.openxmlformats.org/officeDocument/2006/relationships/font" Target="fonts/Asap-regular.fntdata"/><Relationship Id="rId81" Type="http://schemas.openxmlformats.org/officeDocument/2006/relationships/font" Target="fonts/HelveticaNeueLigh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HelveticaNeue-regular.fntdata"/><Relationship Id="rId72" Type="http://schemas.openxmlformats.org/officeDocument/2006/relationships/font" Target="fonts/Roboto-boldItalic.fntdata"/><Relationship Id="rId31" Type="http://schemas.openxmlformats.org/officeDocument/2006/relationships/slide" Target="slides/slide25.xml"/><Relationship Id="rId75" Type="http://schemas.openxmlformats.org/officeDocument/2006/relationships/font" Target="fonts/HelveticaNeue-italic.fntdata"/><Relationship Id="rId30" Type="http://schemas.openxmlformats.org/officeDocument/2006/relationships/slide" Target="slides/slide24.xml"/><Relationship Id="rId74" Type="http://schemas.openxmlformats.org/officeDocument/2006/relationships/font" Target="fonts/HelveticaNeue-bold.fntdata"/><Relationship Id="rId33" Type="http://schemas.openxmlformats.org/officeDocument/2006/relationships/slide" Target="slides/slide27.xml"/><Relationship Id="rId77" Type="http://schemas.openxmlformats.org/officeDocument/2006/relationships/font" Target="fonts/ArialBlack-regular.fntdata"/><Relationship Id="rId32" Type="http://schemas.openxmlformats.org/officeDocument/2006/relationships/slide" Target="slides/slide26.xml"/><Relationship Id="rId76" Type="http://schemas.openxmlformats.org/officeDocument/2006/relationships/font" Target="fonts/HelveticaNeue-boldItalic.fntdata"/><Relationship Id="rId35" Type="http://schemas.openxmlformats.org/officeDocument/2006/relationships/slide" Target="slides/slide29.xml"/><Relationship Id="rId79" Type="http://schemas.openxmlformats.org/officeDocument/2006/relationships/font" Target="fonts/HelveticaNeueLight-bold.fntdata"/><Relationship Id="rId34" Type="http://schemas.openxmlformats.org/officeDocument/2006/relationships/slide" Target="slides/slide28.xml"/><Relationship Id="rId78" Type="http://schemas.openxmlformats.org/officeDocument/2006/relationships/font" Target="fonts/HelveticaNeueLight-regular.fntdata"/><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ossf/wg-identifying-security-threats/blob/main/publications/threats-risks-mitigations/v1.1/Threats%2C%20Risks%2C%20and%20Mitigations%20in%20the%20Open%20Source%20Ecosystem%20-%20v1.1.pdf"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reatpost.com/cryptominers-python-supply-chain/167135/" TargetMode="External"/><Relationship Id="rId3" Type="http://schemas.openxmlformats.org/officeDocument/2006/relationships/hyperlink" Target="https://www.npmjs.com/advisories/737"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register.com/2021/04/06/sap_patch_attacks/" TargetMode="External"/><Relationship Id="rId3" Type="http://schemas.openxmlformats.org/officeDocument/2006/relationships/hyperlink" Target="https://www.rand.org/content/dam/rand/pubs/research_reports/RR1700/RR1751/RAND_RR1751.pdf" TargetMode="External"/><Relationship Id="rId4" Type="http://schemas.openxmlformats.org/officeDocument/2006/relationships/hyperlink" Target="https://venturebeat.com/2021/04/13/synopsys-84-of-codebases-contain-an-open-source-vulnerability/" TargetMode="External"/><Relationship Id="rId5" Type="http://schemas.openxmlformats.org/officeDocument/2006/relationships/hyperlink" Target="https://octoverse.github.com/#chart-rely-on-os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bricked.com/blog/vulnerabilities-dependencies/" TargetMode="External"/><Relationship Id="rId3" Type="http://schemas.openxmlformats.org/officeDocument/2006/relationships/hyperlink" Target="https://link.springer.com/chapter/10.1007%2F978-3-030-52683-2_2"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hitesourcesoftware.com/resources/blog/2021-state-of-open-source-security-vulnerabilities-cheat-sheet/" TargetMode="External"/><Relationship Id="rId3" Type="http://schemas.openxmlformats.org/officeDocument/2006/relationships/hyperlink" Target="https://octoverse.github.com/static/github-octoverse-2020-security-report.pdf"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0" Type="http://schemas.openxmlformats.org/officeDocument/2006/relationships/hyperlink" Target="https://www.zdnet.com/article/google-releases-new-open-source-security-software-program-scorecards/" TargetMode="External"/><Relationship Id="rId22" Type="http://schemas.openxmlformats.org/officeDocument/2006/relationships/hyperlink" Target="https://joinup.ec.europa.eu/collection/open-source-observatory-osor/news/latest-report-security-and-sustainability-open-source" TargetMode="External"/><Relationship Id="rId21" Type="http://schemas.openxmlformats.org/officeDocument/2006/relationships/hyperlink" Target="https://linuxinsider.com/story/stale-open-source-code-rampant-in-commercial-software-report-87150.html" TargetMode="External"/><Relationship Id="rId24" Type="http://schemas.openxmlformats.org/officeDocument/2006/relationships/hyperlink" Target="https://www.linuxfoundation.org/resources/publications/improving-trust-and-security-in-open-source-projects/" TargetMode="External"/><Relationship Id="rId23" Type="http://schemas.openxmlformats.org/officeDocument/2006/relationships/hyperlink" Target="https://www.darkreading.com/application-security/open-source-developers-still-not-interested-in-secure-coding/d/d-id/1339654" TargetMode="External"/><Relationship Id="rId1" Type="http://schemas.openxmlformats.org/officeDocument/2006/relationships/notesMaster" Target="../notesMasters/notesMaster1.xml"/><Relationship Id="rId2" Type="http://schemas.openxmlformats.org/officeDocument/2006/relationships/hyperlink" Target="https://github.com/ossf/wg-identifying-security-threats/blob/main/publications/threats-risks-mitigations/v1.1/Threats%2C%20Risks%2C%20and%20Mitigations%20in%20the%20Open%20Source%20Ecosystem%20-%20v1.1.pdf" TargetMode="External"/><Relationship Id="rId3" Type="http://schemas.openxmlformats.org/officeDocument/2006/relationships/hyperlink" Target="https://github.com/ossf/wg-identifying-security-threats/blob/main/publications/threats-risks-mitigations/v1.1/Threats%2C%20Risks%2C%20and%20Mitigations%20in%20the%20Open%20Source%20Ecosystem%20-%20v1.1.pdf" TargetMode="External"/><Relationship Id="rId4" Type="http://schemas.openxmlformats.org/officeDocument/2006/relationships/hyperlink" Target="https://github.com/readme/featured/octoverse-security" TargetMode="External"/><Relationship Id="rId9" Type="http://schemas.openxmlformats.org/officeDocument/2006/relationships/hyperlink" Target="https://www.gsma.com/security/wp-content/uploads/2020/12/Open-Source-Software-Security-Research-Summary-v1.1.pdf" TargetMode="External"/><Relationship Id="rId26" Type="http://schemas.openxmlformats.org/officeDocument/2006/relationships/hyperlink" Target="https://thenewstack.io/new-research-shows-secure-usage-of-open-source-remains-problematic/" TargetMode="External"/><Relationship Id="rId25" Type="http://schemas.openxmlformats.org/officeDocument/2006/relationships/hyperlink" Target="https://securityboulevard.com/2020/06/open-source-sucks-says-ballsy-infosec-firm/" TargetMode="External"/><Relationship Id="rId27" Type="http://schemas.openxmlformats.org/officeDocument/2006/relationships/hyperlink" Target="https://risksense.com/press_release/open-source-software-security-vulnerabilities-doubled-in-2019-according-to-risksense-spotlight-report/" TargetMode="External"/><Relationship Id="rId5" Type="http://schemas.openxmlformats.org/officeDocument/2006/relationships/hyperlink" Target="https://www.coreinfrastructure.org/programs/census-program-ii/" TargetMode="External"/><Relationship Id="rId6" Type="http://schemas.openxmlformats.org/officeDocument/2006/relationships/hyperlink" Target="https://www.coreinfrastructure.org/programs/census-program-ii/" TargetMode="External"/><Relationship Id="rId7" Type="http://schemas.openxmlformats.org/officeDocument/2006/relationships/hyperlink" Target="https://www.redhat.com/en/resources/product-security-risk-report-overview" TargetMode="External"/><Relationship Id="rId8" Type="http://schemas.openxmlformats.org/officeDocument/2006/relationships/hyperlink" Target="https://www.redhat.com/en/resources/product-security-risk-report-overview" TargetMode="External"/><Relationship Id="rId11" Type="http://schemas.openxmlformats.org/officeDocument/2006/relationships/hyperlink" Target="https://www.synopsys.com/blogs/software-security/open-source-trends-ossra-report/" TargetMode="External"/><Relationship Id="rId10" Type="http://schemas.openxmlformats.org/officeDocument/2006/relationships/hyperlink" Target="https://www.whitesourcesoftware.com/resources/blog/2021-state-of-open-source-security-vulnerabilities-cheat-sheet/" TargetMode="External"/><Relationship Id="rId13" Type="http://schemas.openxmlformats.org/officeDocument/2006/relationships/hyperlink" Target="https://www.contrastsecurity.com/the-state-of-the-oss-report-2021" TargetMode="External"/><Relationship Id="rId12" Type="http://schemas.openxmlformats.org/officeDocument/2006/relationships/hyperlink" Target="https://www.synopsys.com/software-integrity/resources/analyst-reports/open-source-security-risk-analysis.html" TargetMode="External"/><Relationship Id="rId15" Type="http://schemas.openxmlformats.org/officeDocument/2006/relationships/hyperlink" Target="https://itbrief.co.nz/story/veracode-soss-report-significant-open-source-security-gap-for-vendors-and-users" TargetMode="External"/><Relationship Id="rId14" Type="http://schemas.openxmlformats.org/officeDocument/2006/relationships/hyperlink" Target="https://info.veracode.com/report-state-of-software-security-open-source-edition.html" TargetMode="External"/><Relationship Id="rId17" Type="http://schemas.openxmlformats.org/officeDocument/2006/relationships/hyperlink" Target="https://betanews.com/2021/06/24/google-initiative-open-source-security-reporting/" TargetMode="External"/><Relationship Id="rId16" Type="http://schemas.openxmlformats.org/officeDocument/2006/relationships/hyperlink" Target="https://owasp.org/www-community/Free_for_Open_Source_Application_Security_Tools" TargetMode="External"/><Relationship Id="rId19" Type="http://schemas.openxmlformats.org/officeDocument/2006/relationships/hyperlink" Target="https://itbrief.co.nz/story/veracode-soss-report-significant-open-source-security-gap-for-vendors-and-users" TargetMode="External"/><Relationship Id="rId18" Type="http://schemas.openxmlformats.org/officeDocument/2006/relationships/hyperlink" Target="https://venturebeat.com/2021/04/13/synopsys-84-of-codebases-contain-an-open-source-vulnerability/"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ctoverse.github.com/#securing-software" TargetMode="External"/><Relationship Id="rId3" Type="http://schemas.openxmlformats.org/officeDocument/2006/relationships/hyperlink" Target="https://github.com/readme/featured/octoverse-security"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ctoverse.github.com/#chart-rely-on-oss" TargetMode="External"/><Relationship Id="rId3" Type="http://schemas.openxmlformats.org/officeDocument/2006/relationships/hyperlink" Target="https://github.com/readme/featured/octoverse-security"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b81a8c2935_0_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u="sng">
                <a:solidFill>
                  <a:srgbClr val="FF0000"/>
                </a:solidFill>
                <a:latin typeface="Helvetica Neue"/>
                <a:ea typeface="Helvetica Neue"/>
                <a:cs typeface="Helvetica Neue"/>
                <a:sym typeface="Helvetica Neue"/>
              </a:rPr>
              <a:t>JF? </a:t>
            </a:r>
            <a:endParaRPr b="1" sz="1000">
              <a:solidFill>
                <a:srgbClr val="6C01B3"/>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n" sz="1000">
                <a:solidFill>
                  <a:srgbClr val="6C01B3"/>
                </a:solidFill>
                <a:latin typeface="Helvetica Neue"/>
                <a:ea typeface="Helvetica Neue"/>
                <a:cs typeface="Helvetica Neue"/>
                <a:sym typeface="Helvetica Neue"/>
              </a:rPr>
              <a:t>Welcome to…. </a:t>
            </a:r>
            <a:endParaRPr b="1" sz="1000">
              <a:solidFill>
                <a:srgbClr val="6C01B3"/>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n" sz="1000">
                <a:solidFill>
                  <a:srgbClr val="6C01B3"/>
                </a:solidFill>
                <a:latin typeface="Helvetica Neue"/>
                <a:ea typeface="Helvetica Neue"/>
                <a:cs typeface="Helvetica Neue"/>
                <a:sym typeface="Helvetica Neue"/>
              </a:rPr>
              <a:t>My name is Jennifer Fernick and I am the Global Head of Research at NCC Group. I am joined by my colleague Christopher Robinson who serves as the Director of Security Communications at Intel. </a:t>
            </a:r>
            <a:endParaRPr b="1" sz="1000">
              <a:solidFill>
                <a:srgbClr val="6C01B3"/>
              </a:solidFill>
              <a:latin typeface="Helvetica Neue"/>
              <a:ea typeface="Helvetica Neue"/>
              <a:cs typeface="Helvetica Neue"/>
              <a:sym typeface="Helvetica Neue"/>
            </a:endParaRPr>
          </a:p>
        </p:txBody>
      </p:sp>
      <p:sp>
        <p:nvSpPr>
          <p:cNvPr id="104" name="Google Shape;104;gb81a8c2935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81a8c293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81a8c293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u="sng">
                <a:solidFill>
                  <a:schemeClr val="dk1"/>
                </a:solidFill>
                <a:highlight>
                  <a:srgbClr val="FFF2CC"/>
                </a:highlight>
                <a:latin typeface="Helvetica Neue"/>
                <a:ea typeface="Helvetica Neue"/>
                <a:cs typeface="Helvetica Neue"/>
                <a:sym typeface="Helvetica Neue"/>
              </a:rPr>
              <a:t>What makes open source software a unique target for adversaries? </a:t>
            </a:r>
            <a:endParaRPr b="1" sz="1200" u="sng">
              <a:solidFill>
                <a:schemeClr val="dk1"/>
              </a:solidFill>
              <a:highlight>
                <a:srgbClr val="FFF2CC"/>
              </a:highlight>
              <a:latin typeface="Helvetica Neue"/>
              <a:ea typeface="Helvetica Neue"/>
              <a:cs typeface="Helvetica Neue"/>
              <a:sym typeface="Helvetica Neue"/>
            </a:endParaRPr>
          </a:p>
          <a:p>
            <a:pPr indent="0" lvl="0" marL="0" rtl="0" algn="l">
              <a:spcBef>
                <a:spcPts val="400"/>
              </a:spcBef>
              <a:spcAft>
                <a:spcPts val="0"/>
              </a:spcAft>
              <a:buNone/>
            </a:pPr>
            <a:r>
              <a:rPr b="1" lang="en" sz="1200">
                <a:solidFill>
                  <a:srgbClr val="9900FF"/>
                </a:solidFill>
                <a:highlight>
                  <a:srgbClr val="FFF2CC"/>
                </a:highlight>
              </a:rPr>
              <a:t>What makes open source so impactful, is also what makes it difficult to secure. </a:t>
            </a:r>
            <a:endParaRPr b="1" sz="1200">
              <a:solidFill>
                <a:srgbClr val="9900FF"/>
              </a:solidFill>
              <a:highlight>
                <a:srgbClr val="FFF2CC"/>
              </a:highlight>
            </a:endParaRPr>
          </a:p>
          <a:p>
            <a:pPr indent="-304800" lvl="0" marL="457200" rtl="0" algn="l">
              <a:spcBef>
                <a:spcPts val="400"/>
              </a:spcBef>
              <a:spcAft>
                <a:spcPts val="0"/>
              </a:spcAft>
              <a:buClr>
                <a:schemeClr val="dk1"/>
              </a:buClr>
              <a:buSzPts val="1200"/>
              <a:buFont typeface="Helvetica Neue"/>
              <a:buChar char="●"/>
            </a:pPr>
            <a:r>
              <a:rPr b="1" lang="en" sz="1200">
                <a:solidFill>
                  <a:schemeClr val="dk1"/>
                </a:solidFill>
                <a:highlight>
                  <a:srgbClr val="FFF2CC"/>
                </a:highlight>
                <a:latin typeface="Helvetica Neue"/>
                <a:ea typeface="Helvetica Neue"/>
                <a:cs typeface="Helvetica Neue"/>
                <a:sym typeface="Helvetica Neue"/>
              </a:rPr>
              <a:t>Deobfuscated and public-facing source code</a:t>
            </a:r>
            <a:r>
              <a:rPr lang="en" sz="1200">
                <a:solidFill>
                  <a:schemeClr val="dk1"/>
                </a:solidFill>
                <a:highlight>
                  <a:srgbClr val="FFF2CC"/>
                </a:highlight>
                <a:latin typeface="Helvetica Neue"/>
                <a:ea typeface="Helvetica Neue"/>
                <a:cs typeface="Helvetica Neue"/>
                <a:sym typeface="Helvetica Neue"/>
              </a:rPr>
              <a:t> as opposed to proprietary/closed source software for which an attacker must reverse engineer the binaries </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b="1" lang="en" sz="1200">
                <a:solidFill>
                  <a:schemeClr val="dk1"/>
                </a:solidFill>
                <a:highlight>
                  <a:srgbClr val="FFF2CC"/>
                </a:highlight>
                <a:latin typeface="Helvetica Neue"/>
                <a:ea typeface="Helvetica Neue"/>
                <a:cs typeface="Helvetica Neue"/>
                <a:sym typeface="Helvetica Neue"/>
              </a:rPr>
              <a:t>Distributed community-driven development,</a:t>
            </a:r>
            <a:r>
              <a:rPr lang="en" sz="1200">
                <a:solidFill>
                  <a:schemeClr val="dk1"/>
                </a:solidFill>
                <a:highlight>
                  <a:srgbClr val="FFF2CC"/>
                </a:highlight>
                <a:latin typeface="Helvetica Neue"/>
                <a:ea typeface="Helvetica Neue"/>
                <a:cs typeface="Helvetica Neue"/>
                <a:sym typeface="Helvetica Neue"/>
              </a:rPr>
              <a:t> where contributions come from many sources including, at times, unknown third-parties </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highlight>
                  <a:srgbClr val="FFF2CC"/>
                </a:highlight>
                <a:latin typeface="Helvetica Neue"/>
                <a:ea typeface="Helvetica Neue"/>
                <a:cs typeface="Helvetica Neue"/>
                <a:sym typeface="Helvetica Neue"/>
              </a:rPr>
              <a:t>At times, a “tragedy of the commons” </a:t>
            </a:r>
            <a:r>
              <a:rPr b="1" lang="en" sz="1200">
                <a:solidFill>
                  <a:schemeClr val="dk1"/>
                </a:solidFill>
                <a:highlight>
                  <a:srgbClr val="FFF2CC"/>
                </a:highlight>
                <a:latin typeface="Helvetica Neue"/>
                <a:ea typeface="Helvetica Neue"/>
                <a:cs typeface="Helvetica Neue"/>
                <a:sym typeface="Helvetica Neue"/>
              </a:rPr>
              <a:t>where we assume that software is secure because anyone could have looked at it </a:t>
            </a:r>
            <a:r>
              <a:rPr lang="en" sz="1200">
                <a:solidFill>
                  <a:schemeClr val="dk1"/>
                </a:solidFill>
                <a:highlight>
                  <a:srgbClr val="FFF2CC"/>
                </a:highlight>
                <a:latin typeface="Helvetica Neue"/>
                <a:ea typeface="Helvetica Neue"/>
                <a:cs typeface="Helvetica Neue"/>
                <a:sym typeface="Helvetica Neue"/>
              </a:rPr>
              <a:t>and found bugs - but we’re not actually assured, in many cases, that anyone has </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highlight>
                  <a:srgbClr val="FFF2CC"/>
                </a:highlight>
                <a:latin typeface="Helvetica Neue"/>
                <a:ea typeface="Helvetica Neue"/>
                <a:cs typeface="Helvetica Neue"/>
                <a:sym typeface="Helvetica Neue"/>
              </a:rPr>
              <a:t>A </a:t>
            </a:r>
            <a:r>
              <a:rPr b="1" lang="en" sz="1200">
                <a:solidFill>
                  <a:schemeClr val="dk1"/>
                </a:solidFill>
                <a:highlight>
                  <a:srgbClr val="FFF2CC"/>
                </a:highlight>
                <a:latin typeface="Helvetica Neue"/>
                <a:ea typeface="Helvetica Neue"/>
                <a:cs typeface="Helvetica Neue"/>
                <a:sym typeface="Helvetica Neue"/>
              </a:rPr>
              <a:t>lack of consistently-deployed security standards, reviews and tooling</a:t>
            </a:r>
            <a:r>
              <a:rPr lang="en" sz="1200">
                <a:solidFill>
                  <a:schemeClr val="dk1"/>
                </a:solidFill>
                <a:highlight>
                  <a:srgbClr val="FFF2CC"/>
                </a:highlight>
                <a:latin typeface="Helvetica Neue"/>
                <a:ea typeface="Helvetica Neue"/>
                <a:cs typeface="Helvetica Neue"/>
                <a:sym typeface="Helvetica Neue"/>
              </a:rPr>
              <a:t>, resulting in weaknesses at various points in the SDLC, even where “easy wins” for security, such as listing vulnerability disclosure contact information, is not present.</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highlight>
                  <a:srgbClr val="FFF2CC"/>
                </a:highlight>
                <a:latin typeface="Helvetica Neue"/>
                <a:ea typeface="Helvetica Neue"/>
                <a:cs typeface="Helvetica Neue"/>
                <a:sym typeface="Helvetica Neue"/>
              </a:rPr>
              <a:t>In many cases, </a:t>
            </a:r>
            <a:r>
              <a:rPr b="1" lang="en" sz="1200">
                <a:solidFill>
                  <a:schemeClr val="dk1"/>
                </a:solidFill>
                <a:highlight>
                  <a:srgbClr val="FFF2CC"/>
                </a:highlight>
                <a:latin typeface="Helvetica Neue"/>
                <a:ea typeface="Helvetica Neue"/>
                <a:cs typeface="Helvetica Neue"/>
                <a:sym typeface="Helvetica Neue"/>
              </a:rPr>
              <a:t>decreased capacity for vulnerability remediation, and even worse incident response</a:t>
            </a:r>
            <a:r>
              <a:rPr lang="en" sz="1200">
                <a:solidFill>
                  <a:schemeClr val="dk1"/>
                </a:solidFill>
                <a:highlight>
                  <a:srgbClr val="FFF2CC"/>
                </a:highlight>
                <a:latin typeface="Helvetica Neue"/>
                <a:ea typeface="Helvetica Neue"/>
                <a:cs typeface="Helvetica Neue"/>
                <a:sym typeface="Helvetica Neue"/>
              </a:rPr>
              <a:t>, particularly in smaller projects or in those without a mature security program. </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highlight>
                  <a:srgbClr val="FFF2CC"/>
                </a:highlight>
                <a:latin typeface="Helvetica Neue"/>
                <a:ea typeface="Helvetica Neue"/>
                <a:cs typeface="Helvetica Neue"/>
                <a:sym typeface="Helvetica Neue"/>
              </a:rPr>
              <a:t>Entirely </a:t>
            </a:r>
            <a:r>
              <a:rPr b="1" lang="en" sz="1200">
                <a:solidFill>
                  <a:schemeClr val="dk1"/>
                </a:solidFill>
                <a:highlight>
                  <a:srgbClr val="FFF2CC"/>
                </a:highlight>
                <a:latin typeface="Helvetica Neue"/>
                <a:ea typeface="Helvetica Neue"/>
                <a:cs typeface="Helvetica Neue"/>
                <a:sym typeface="Helvetica Neue"/>
              </a:rPr>
              <a:t>different economic incentives</a:t>
            </a:r>
            <a:r>
              <a:rPr lang="en" sz="1200">
                <a:solidFill>
                  <a:schemeClr val="dk1"/>
                </a:solidFill>
                <a:highlight>
                  <a:srgbClr val="FFF2CC"/>
                </a:highlight>
                <a:latin typeface="Helvetica Neue"/>
                <a:ea typeface="Helvetica Neue"/>
                <a:cs typeface="Helvetica Neue"/>
                <a:sym typeface="Helvetica Neue"/>
              </a:rPr>
              <a:t> and allocation of human and financial resources compared to industrial software development, where security is often not incentivized or accounted for, as well as compared to threat actors </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highlight>
                  <a:srgbClr val="FFF2CC"/>
                </a:highlight>
                <a:latin typeface="Helvetica Neue"/>
                <a:ea typeface="Helvetica Neue"/>
                <a:cs typeface="Helvetica Neue"/>
                <a:sym typeface="Helvetica Neue"/>
              </a:rPr>
              <a:t>But in spite of all of this,</a:t>
            </a:r>
            <a:r>
              <a:rPr b="1" lang="en" sz="1200">
                <a:solidFill>
                  <a:schemeClr val="dk1"/>
                </a:solidFill>
                <a:highlight>
                  <a:srgbClr val="FFF2CC"/>
                </a:highlight>
                <a:latin typeface="Helvetica Neue"/>
                <a:ea typeface="Helvetica Neue"/>
                <a:cs typeface="Helvetica Neue"/>
                <a:sym typeface="Helvetica Neue"/>
              </a:rPr>
              <a:t> high-value targets that are foundational to many of the technologies that power our world and to the internet itself</a:t>
            </a:r>
            <a:r>
              <a:rPr lang="en" sz="1200">
                <a:solidFill>
                  <a:schemeClr val="dk1"/>
                </a:solidFill>
                <a:highlight>
                  <a:srgbClr val="FFF2CC"/>
                </a:highlight>
                <a:latin typeface="Helvetica Neue"/>
                <a:ea typeface="Helvetica Neue"/>
                <a:cs typeface="Helvetica Neue"/>
                <a:sym typeface="Helvetica Neue"/>
              </a:rPr>
              <a:t>. </a:t>
            </a:r>
            <a:endParaRPr sz="1000">
              <a:solidFill>
                <a:srgbClr val="6C01B3"/>
              </a:solidFill>
              <a:highlight>
                <a:srgbClr val="FFF2CC"/>
              </a:highlight>
              <a:latin typeface="Helvetica Neue"/>
              <a:ea typeface="Helvetica Neue"/>
              <a:cs typeface="Helvetica Neue"/>
              <a:sym typeface="Helvetica Neue"/>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81a8c2935_0_29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When threat modelling OSS, we have a broad attack surface that begins before any code is written, and extends to every individual developer’s local machine and network, all the way through the broader project infrastructure, and beyond into the package management ecosystem </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Concept phase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Think about intrinsic risk related to your entire tech stack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Focus on areas of enhanced risk - cryptography &amp; secrets management, OS kernels, etc</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Local development on maintainer’s machine in the interest of making malicious commits to a repo, or to preview forthcoming changes or otherwise exfiltrate information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have seen examples of malware which sought to exfiltrate a devs npm access tokens</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as well as the XcodeGhost supply chain attack in 2015 in which malicious versions of Apple’s Xcode development environment were distributed </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Infrastructure / Project level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Mistakes in code: </a:t>
            </a:r>
            <a:endParaRPr sz="1000">
              <a:solidFill>
                <a:schemeClr val="dk1"/>
              </a:solidFill>
              <a:latin typeface="Helvetica Neue"/>
              <a:ea typeface="Helvetica Neue"/>
              <a:cs typeface="Helvetica Neue"/>
              <a:sym typeface="Helvetica Neue"/>
            </a:endParaRPr>
          </a:p>
          <a:p>
            <a:pPr indent="-292100" lvl="3" marL="18288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Copy-pasting insecure code from stackoverflow </a:t>
            </a:r>
            <a:endParaRPr sz="1000">
              <a:solidFill>
                <a:schemeClr val="dk1"/>
              </a:solidFill>
              <a:latin typeface="Helvetica Neue"/>
              <a:ea typeface="Helvetica Neue"/>
              <a:cs typeface="Helvetica Neue"/>
              <a:sym typeface="Helvetica Neue"/>
            </a:endParaRPr>
          </a:p>
          <a:p>
            <a:pPr indent="-292100" lvl="3" marL="18288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Using insecure development practices </a:t>
            </a:r>
            <a:endParaRPr sz="1000">
              <a:solidFill>
                <a:schemeClr val="dk1"/>
              </a:solidFill>
              <a:latin typeface="Helvetica Neue"/>
              <a:ea typeface="Helvetica Neue"/>
              <a:cs typeface="Helvetica Neue"/>
              <a:sym typeface="Helvetica Neue"/>
            </a:endParaRPr>
          </a:p>
          <a:p>
            <a:pPr indent="-292100" lvl="3" marL="18288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Committing secrets to source code or packages </a:t>
            </a:r>
            <a:endParaRPr sz="1000">
              <a:solidFill>
                <a:schemeClr val="dk1"/>
              </a:solidFill>
              <a:latin typeface="Helvetica Neue"/>
              <a:ea typeface="Helvetica Neue"/>
              <a:cs typeface="Helvetica Neue"/>
              <a:sym typeface="Helvetica Neue"/>
            </a:endParaRPr>
          </a:p>
          <a:p>
            <a:pPr indent="-292100" lvl="3" marL="18288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Abuse of debug privileges and development-related backdoors by threat actors, and other abuses by external contributors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External contributors who may introduce malicious code, either independently or through compromise of a legitimate developer’s contirbutions </a:t>
            </a:r>
            <a:endParaRPr sz="1000">
              <a:solidFill>
                <a:schemeClr val="dk1"/>
              </a:solidFill>
              <a:latin typeface="Helvetica Neue"/>
              <a:ea typeface="Helvetica Neue"/>
              <a:cs typeface="Helvetica Neue"/>
              <a:sym typeface="Helvetica Neue"/>
            </a:endParaRPr>
          </a:p>
          <a:p>
            <a:pPr indent="-292100" lvl="3" marL="18288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Compromises to - or insufficiently robust pairing between - developer identity and authentication </a:t>
            </a:r>
            <a:endParaRPr sz="1000">
              <a:solidFill>
                <a:schemeClr val="dk1"/>
              </a:solidFill>
              <a:latin typeface="Helvetica Neue"/>
              <a:ea typeface="Helvetica Neue"/>
              <a:cs typeface="Helvetica Neue"/>
              <a:sym typeface="Helvetica Neue"/>
            </a:endParaRPr>
          </a:p>
          <a:p>
            <a:pPr indent="-292100" lvl="3" marL="18288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Insecure CI/CD pipelines in which a range of attacks can occur; compromises of build systems</a:t>
            </a:r>
            <a:endParaRPr sz="1000">
              <a:solidFill>
                <a:schemeClr val="dk1"/>
              </a:solidFill>
              <a:latin typeface="Helvetica Neue"/>
              <a:ea typeface="Helvetica Neue"/>
              <a:cs typeface="Helvetica Neue"/>
              <a:sym typeface="Helvetica Neue"/>
            </a:endParaRPr>
          </a:p>
          <a:p>
            <a:pPr indent="-292100" lvl="3" marL="18288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There has been great work around Build pipelines and verification, including work around reproducible builds and binary transparency</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Problems amplified by a Lack of build pipeline security tooling: static analysis; fuzzing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Lack of platform security, OS-level protections, and runtime protecions </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Package Ecosystem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Typosquatting to insert malicious packages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Direct compromise of legitimate packages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Use of malicious dependencies </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Vulnerability disclosure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Inaccurate security contact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Unmaintained project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Maintainer does not see the bug as a security vulnerability, or is unable to write the patch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Insecure communications methods, including projects’ desire for vulnerabiities to be reported as public issues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Patching in public may allow RE in advance of forthcoming patches to infer not-yet public vulnerabilities</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rgbClr val="DCA10D"/>
              </a:buClr>
              <a:buSzPts val="1000"/>
              <a:buFont typeface="Helvetica Neue"/>
              <a:buChar char="●"/>
            </a:pPr>
            <a:r>
              <a:rPr lang="en" sz="1000">
                <a:solidFill>
                  <a:schemeClr val="dk1"/>
                </a:solidFill>
                <a:latin typeface="Helvetica Neue"/>
                <a:ea typeface="Helvetica Neue"/>
                <a:cs typeface="Helvetica Neue"/>
                <a:sym typeface="Helvetica Neue"/>
              </a:rPr>
              <a:t>I would direct the interested listener to the “Threats, Risks, and Mitigations in the Open Source Ecosystem” published by Michael Scovetta of Microsoft and several collaborators from OpenSSF. </a:t>
            </a:r>
            <a:br>
              <a:rPr lang="en" sz="1000">
                <a:solidFill>
                  <a:schemeClr val="dk1"/>
                </a:solidFill>
                <a:latin typeface="Helvetica Neue"/>
                <a:ea typeface="Helvetica Neue"/>
                <a:cs typeface="Helvetica Neue"/>
                <a:sym typeface="Helvetica Neue"/>
              </a:rPr>
            </a:br>
            <a:r>
              <a:rPr lang="en" sz="1000" u="sng">
                <a:solidFill>
                  <a:schemeClr val="hlink"/>
                </a:solidFill>
                <a:latin typeface="Helvetica Neue"/>
                <a:ea typeface="Helvetica Neue"/>
                <a:cs typeface="Helvetica Neue"/>
                <a:sym typeface="Helvetica Neue"/>
                <a:hlinkClick r:id="rId2"/>
              </a:rPr>
              <a:t>https://github.com/ossf/wg-identifying-security-threats/blob/main/publications/threats-risks-mitigations/v1.1/Threats%2C%20Risks%2C%20and%20Mitigations%20in%20the%20Open%20Source%20Ecosystem%20-%20v1.1.pdf</a:t>
            </a:r>
            <a:r>
              <a:rPr lang="en" sz="1000">
                <a:solidFill>
                  <a:schemeClr val="dk1"/>
                </a:solidFill>
                <a:latin typeface="Helvetica Neue"/>
                <a:ea typeface="Helvetica Neue"/>
                <a:cs typeface="Helvetica Neue"/>
                <a:sym typeface="Helvetica Neue"/>
              </a:rPr>
              <a:t>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p:txBody>
      </p:sp>
      <p:sp>
        <p:nvSpPr>
          <p:cNvPr id="197" name="Google Shape;197;gb81a8c2935_0_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81a8c293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81a8c293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u="sng">
                <a:solidFill>
                  <a:srgbClr val="FF0000"/>
                </a:solidFill>
                <a:latin typeface="Helvetica Neue"/>
                <a:ea typeface="Helvetica Neue"/>
                <a:cs typeface="Helvetica Neue"/>
                <a:sym typeface="Helvetica Neue"/>
              </a:rPr>
              <a:t>JF/</a:t>
            </a:r>
            <a:r>
              <a:rPr b="1" lang="en" sz="1200" u="sng">
                <a:solidFill>
                  <a:srgbClr val="FF0000"/>
                </a:solidFill>
                <a:latin typeface="Helvetica Neue"/>
                <a:ea typeface="Helvetica Neue"/>
                <a:cs typeface="Helvetica Neue"/>
                <a:sym typeface="Helvetica Neue"/>
              </a:rPr>
              <a:t>CR? </a:t>
            </a:r>
            <a:endParaRPr i="1" sz="1000">
              <a:solidFill>
                <a:srgbClr val="6C01B3"/>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rPr i="1" lang="en" sz="1000" u="sng">
                <a:solidFill>
                  <a:schemeClr val="hlink"/>
                </a:solidFill>
                <a:latin typeface="Helvetica Neue"/>
                <a:ea typeface="Helvetica Neue"/>
                <a:cs typeface="Helvetica Neue"/>
                <a:sym typeface="Helvetica Neue"/>
                <a:hlinkClick r:id="rId2"/>
              </a:rPr>
              <a:t>https://threatpost.com/cryptominers-python-supply-chain/167135/</a:t>
            </a:r>
            <a:r>
              <a:rPr i="1" lang="en" sz="1000">
                <a:solidFill>
                  <a:srgbClr val="6C01B3"/>
                </a:solidFill>
                <a:latin typeface="Helvetica Neue"/>
                <a:ea typeface="Helvetica Neue"/>
                <a:cs typeface="Helvetica Neue"/>
                <a:sym typeface="Helvetica Neue"/>
              </a:rPr>
              <a:t> </a:t>
            </a:r>
            <a:endParaRPr i="1" sz="1000">
              <a:solidFill>
                <a:srgbClr val="6C01B3"/>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t/>
            </a:r>
            <a:endParaRPr i="1" sz="1000">
              <a:solidFill>
                <a:srgbClr val="6C01B3"/>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rPr lang="en">
                <a:solidFill>
                  <a:schemeClr val="dk1"/>
                </a:solidFill>
              </a:rPr>
              <a:t>Spicy malicious package example: </a:t>
            </a:r>
            <a:r>
              <a:rPr lang="en" u="sng">
                <a:solidFill>
                  <a:schemeClr val="hlink"/>
                </a:solidFill>
                <a:hlinkClick r:id="rId3"/>
              </a:rPr>
              <a:t>https://www.npmjs.com/advisories/737</a:t>
            </a:r>
            <a:r>
              <a:rPr lang="en">
                <a:solidFill>
                  <a:schemeClr val="dk1"/>
                </a:solidFill>
              </a:rPr>
              <a:t> </a:t>
            </a:r>
            <a:endParaRPr>
              <a:solidFill>
                <a:schemeClr val="dk1"/>
              </a:solidFill>
            </a:endParaRPr>
          </a:p>
          <a:p>
            <a:pPr indent="0" lvl="0" marL="0" rtl="0" algn="l">
              <a:lnSpc>
                <a:spcPct val="115000"/>
              </a:lnSpc>
              <a:spcBef>
                <a:spcPts val="1200"/>
              </a:spcBef>
              <a:spcAft>
                <a:spcPts val="1200"/>
              </a:spcAft>
              <a:buNone/>
            </a:pPr>
            <a:r>
              <a:t/>
            </a:r>
            <a:endParaRPr sz="1000">
              <a:solidFill>
                <a:schemeClr val="lt1"/>
              </a:solidFill>
              <a:latin typeface="Helvetica Neue"/>
              <a:ea typeface="Helvetica Neue"/>
              <a:cs typeface="Helvetica Neue"/>
              <a:sym typeface="Helvetica Neue"/>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81a8c293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81a8c293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u="sng">
                <a:solidFill>
                  <a:srgbClr val="FF0000"/>
                </a:solidFill>
                <a:latin typeface="Helvetica Neue"/>
                <a:ea typeface="Helvetica Neue"/>
                <a:cs typeface="Helvetica Neue"/>
                <a:sym typeface="Helvetica Neue"/>
              </a:rPr>
              <a:t>JF</a:t>
            </a:r>
            <a:r>
              <a:rPr b="1" lang="en" sz="1200" u="sng">
                <a:solidFill>
                  <a:srgbClr val="FF0000"/>
                </a:solidFill>
                <a:latin typeface="Helvetica Neue"/>
                <a:ea typeface="Helvetica Neue"/>
                <a:cs typeface="Helvetica Neue"/>
                <a:sym typeface="Helvetica Neue"/>
              </a:rPr>
              <a:t> </a:t>
            </a:r>
            <a:endParaRPr>
              <a:solidFill>
                <a:srgbClr val="FF0000"/>
              </a:solidFill>
            </a:endParaRPr>
          </a:p>
          <a:p>
            <a:pPr indent="-298450" lvl="0" marL="457200" rtl="0" algn="l">
              <a:spcBef>
                <a:spcPts val="0"/>
              </a:spcBef>
              <a:spcAft>
                <a:spcPts val="0"/>
              </a:spcAft>
              <a:buClr>
                <a:srgbClr val="6C01B3"/>
              </a:buClr>
              <a:buSzPts val="1100"/>
              <a:buChar char="-"/>
            </a:pPr>
            <a:r>
              <a:rPr b="1" lang="en">
                <a:solidFill>
                  <a:schemeClr val="dk1"/>
                </a:solidFill>
                <a:highlight>
                  <a:srgbClr val="FFF2CC"/>
                </a:highlight>
              </a:rPr>
              <a:t>Ultimately, open source security keeps getting worse</a:t>
            </a:r>
            <a:endParaRPr>
              <a:solidFill>
                <a:srgbClr val="FF0000"/>
              </a:solidFill>
              <a:highlight>
                <a:srgbClr val="FFF2CC"/>
              </a:highlight>
            </a:endParaRPr>
          </a:p>
          <a:p>
            <a:pPr indent="-298450" lvl="0" marL="457200" rtl="0" algn="l">
              <a:spcBef>
                <a:spcPts val="0"/>
              </a:spcBef>
              <a:spcAft>
                <a:spcPts val="0"/>
              </a:spcAft>
              <a:buClr>
                <a:srgbClr val="6C01B3"/>
              </a:buClr>
              <a:buSzPts val="1100"/>
              <a:buChar char="-"/>
            </a:pPr>
            <a:r>
              <a:rPr b="1" lang="en">
                <a:solidFill>
                  <a:schemeClr val="dk1"/>
                </a:solidFill>
                <a:highlight>
                  <a:srgbClr val="FFF2CC"/>
                </a:highlight>
              </a:rPr>
              <a:t>On average, it takes YEARS to detect a typical </a:t>
            </a:r>
            <a:r>
              <a:rPr b="1" lang="en">
                <a:solidFill>
                  <a:schemeClr val="dk1"/>
                </a:solidFill>
                <a:highlight>
                  <a:srgbClr val="FFF2CC"/>
                </a:highlight>
              </a:rPr>
              <a:t>software</a:t>
            </a:r>
            <a:r>
              <a:rPr b="1" lang="en">
                <a:solidFill>
                  <a:schemeClr val="dk1"/>
                </a:solidFill>
                <a:highlight>
                  <a:srgbClr val="FFF2CC"/>
                </a:highlight>
              </a:rPr>
              <a:t> vulnerability in open source software</a:t>
            </a:r>
            <a:r>
              <a:rPr lang="en">
                <a:solidFill>
                  <a:schemeClr val="dk1"/>
                </a:solidFill>
                <a:highlight>
                  <a:srgbClr val="FFF2CC"/>
                </a:highlight>
              </a:rPr>
              <a:t>.on average, a vulnerability on GitHub goes undetected for over 4 years - even critical vulnerabilities took over 2.5 years to get disclosed. From there, it takes over a month for the average disclosed vulnerability to have a fix released by an open source project, and when downstream patches are released, less than a </a:t>
            </a:r>
            <a:r>
              <a:rPr lang="en">
                <a:solidFill>
                  <a:schemeClr val="dk1"/>
                </a:solidFill>
                <a:highlight>
                  <a:srgbClr val="FFF2CC"/>
                </a:highlight>
              </a:rPr>
              <a:t>third</a:t>
            </a:r>
            <a:r>
              <a:rPr lang="en">
                <a:solidFill>
                  <a:schemeClr val="dk1"/>
                </a:solidFill>
                <a:highlight>
                  <a:srgbClr val="FFF2CC"/>
                </a:highlight>
              </a:rPr>
              <a:t> of them are applied within a month of </a:t>
            </a:r>
            <a:r>
              <a:rPr lang="en">
                <a:solidFill>
                  <a:schemeClr val="dk1"/>
                </a:solidFill>
                <a:highlight>
                  <a:srgbClr val="FFF2CC"/>
                </a:highlight>
              </a:rPr>
              <a:t>release</a:t>
            </a:r>
            <a:r>
              <a:rPr lang="en">
                <a:solidFill>
                  <a:schemeClr val="dk1"/>
                </a:solidFill>
              </a:rPr>
              <a:t>. Sometimes impactful vulnerabilities in high profile libraries aren’t found for many years - for example, the vulnerability that came to be known as Shellshock was found in Bash 22 years after it was committed. </a:t>
            </a:r>
            <a:br>
              <a:rPr lang="en">
                <a:solidFill>
                  <a:srgbClr val="FF0000"/>
                </a:solidFill>
              </a:rPr>
            </a:br>
            <a:endParaRPr>
              <a:solidFill>
                <a:srgbClr val="FF0000"/>
              </a:solidFill>
            </a:endParaRPr>
          </a:p>
          <a:p>
            <a:pPr indent="-298450" lvl="0" marL="457200" rtl="0" algn="l">
              <a:spcBef>
                <a:spcPts val="0"/>
              </a:spcBef>
              <a:spcAft>
                <a:spcPts val="0"/>
              </a:spcAft>
              <a:buClr>
                <a:schemeClr val="dk1"/>
              </a:buClr>
              <a:buSzPts val="1100"/>
              <a:buChar char="-"/>
            </a:pPr>
            <a:r>
              <a:rPr b="1" lang="en">
                <a:solidFill>
                  <a:schemeClr val="dk1"/>
                </a:solidFill>
                <a:highlight>
                  <a:srgbClr val="FFF2CC"/>
                </a:highlight>
              </a:rPr>
              <a:t>What’s more, exploitation in the wild is happening faster than ever before</a:t>
            </a:r>
            <a:r>
              <a:rPr lang="en">
                <a:solidFill>
                  <a:schemeClr val="dk1"/>
                </a:solidFill>
                <a:highlight>
                  <a:srgbClr val="FFF2CC"/>
                </a:highlight>
              </a:rPr>
              <a:t>. This is true for both open source and </a:t>
            </a:r>
            <a:r>
              <a:rPr lang="en">
                <a:solidFill>
                  <a:schemeClr val="dk1"/>
                </a:solidFill>
                <a:highlight>
                  <a:srgbClr val="FFF2CC"/>
                </a:highlight>
              </a:rPr>
              <a:t>proprietary</a:t>
            </a:r>
            <a:r>
              <a:rPr lang="en">
                <a:solidFill>
                  <a:schemeClr val="dk1"/>
                </a:solidFill>
                <a:highlight>
                  <a:srgbClr val="FFF2CC"/>
                </a:highlight>
              </a:rPr>
              <a:t> software. </a:t>
            </a:r>
            <a:endParaRPr>
              <a:solidFill>
                <a:schemeClr val="dk1"/>
              </a:solidFill>
              <a:highlight>
                <a:srgbClr val="FFF2CC"/>
              </a:highlight>
            </a:endParaRPr>
          </a:p>
          <a:p>
            <a:pPr indent="-298450" lvl="0" marL="457200" rtl="0" algn="l">
              <a:spcBef>
                <a:spcPts val="0"/>
              </a:spcBef>
              <a:spcAft>
                <a:spcPts val="0"/>
              </a:spcAft>
              <a:buClr>
                <a:srgbClr val="6C01B3"/>
              </a:buClr>
              <a:buSzPts val="1100"/>
              <a:buChar char="-"/>
            </a:pPr>
            <a:r>
              <a:rPr lang="en">
                <a:solidFill>
                  <a:schemeClr val="dk1"/>
                </a:solidFill>
                <a:highlight>
                  <a:srgbClr val="FFF2CC"/>
                </a:highlight>
              </a:rPr>
              <a:t>“According to the 2019 State of Software Supply Chain report,.. the number of days between vulnerability disclosure and exploit creation has shrunk from 45 to 3” </a:t>
            </a:r>
            <a:endParaRPr>
              <a:solidFill>
                <a:schemeClr val="dk1"/>
              </a:solidFill>
              <a:highlight>
                <a:srgbClr val="FFF2CC"/>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2CC"/>
                </a:highlight>
              </a:rPr>
              <a:t>SAP reported earlier this year that it takes, on average, 72 hours after a patch is </a:t>
            </a:r>
            <a:r>
              <a:rPr lang="en">
                <a:solidFill>
                  <a:schemeClr val="dk1"/>
                </a:solidFill>
                <a:highlight>
                  <a:srgbClr val="FFF2CC"/>
                </a:highlight>
              </a:rPr>
              <a:t>released</a:t>
            </a:r>
            <a:r>
              <a:rPr lang="en">
                <a:solidFill>
                  <a:schemeClr val="dk1"/>
                </a:solidFill>
                <a:highlight>
                  <a:srgbClr val="FFF2CC"/>
                </a:highlight>
              </a:rPr>
              <a:t> for the vulns to be weaponised </a:t>
            </a:r>
            <a:r>
              <a:rPr lang="en">
                <a:solidFill>
                  <a:schemeClr val="dk1"/>
                </a:solidFill>
              </a:rPr>
              <a:t>(source: </a:t>
            </a:r>
            <a:r>
              <a:rPr lang="en" u="sng">
                <a:solidFill>
                  <a:schemeClr val="hlink"/>
                </a:solidFill>
                <a:hlinkClick r:id="rId2"/>
              </a:rPr>
              <a:t>https://www.theregister.com/2021/04/06/sap_patch_attacks/</a:t>
            </a:r>
            <a:r>
              <a:rPr lang="en">
                <a:solidFill>
                  <a:schemeClr val="dk1"/>
                </a:solidFill>
              </a:rPr>
              <a: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our own research at NCC Group, we monitored exploitation of </a:t>
            </a:r>
            <a:r>
              <a:rPr lang="en">
                <a:solidFill>
                  <a:srgbClr val="FF0000"/>
                </a:solidFill>
              </a:rPr>
              <a:t>…..</a:t>
            </a:r>
            <a:endParaRPr>
              <a:solidFill>
                <a:srgbClr val="FF0000"/>
              </a:solidFill>
            </a:endParaRPr>
          </a:p>
          <a:p>
            <a:pPr indent="-298450" lvl="0" marL="457200" rtl="0" algn="l">
              <a:spcBef>
                <a:spcPts val="0"/>
              </a:spcBef>
              <a:spcAft>
                <a:spcPts val="0"/>
              </a:spcAft>
              <a:buClr>
                <a:schemeClr val="dk1"/>
              </a:buClr>
              <a:buSzPts val="1100"/>
              <a:buChar char="-"/>
            </a:pPr>
            <a:r>
              <a:rPr lang="en">
                <a:solidFill>
                  <a:schemeClr val="dk1"/>
                </a:solidFill>
                <a:highlight>
                  <a:srgbClr val="FFF2CC"/>
                </a:highlight>
              </a:rPr>
              <a:t>While many of these attack examples are for proprietary software, they paint the picture of bigger trends that apply to OSS as well. Threat actors don’t care what licenses your code has. It was found</a:t>
            </a:r>
            <a:r>
              <a:rPr lang="en">
                <a:solidFill>
                  <a:schemeClr val="dk1"/>
                </a:solidFill>
                <a:highlight>
                  <a:srgbClr val="FFF2CC"/>
                </a:highlight>
              </a:rPr>
              <a:t> that exploitation of vulns in open source ITW do not die off faster than those in proprietary software, and that this finding has also been replicated by other researchers</a:t>
            </a:r>
            <a:r>
              <a:rPr lang="en">
                <a:solidFill>
                  <a:schemeClr val="dk1"/>
                </a:solidFill>
              </a:rPr>
              <a:t>. (Source for “Source type” graph above: </a:t>
            </a:r>
            <a:r>
              <a:rPr lang="en" u="sng">
                <a:solidFill>
                  <a:schemeClr val="hlink"/>
                </a:solidFill>
                <a:hlinkClick r:id="rId3"/>
              </a:rPr>
              <a:t>https://www.rand.org/content/dam/rand/pubs/research_reports/RR1700/RR1751/RAND_RR1751.pdf</a:t>
            </a:r>
            <a:r>
              <a:rPr lang="en">
                <a:solidFill>
                  <a:schemeClr val="dk1"/>
                </a:solidFill>
              </a:rPr>
              <a:t>) </a:t>
            </a:r>
            <a:endParaRPr>
              <a:solidFill>
                <a:srgbClr val="FF0000"/>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It seems that developers are not actually getting better at secure coding</a:t>
            </a:r>
            <a:r>
              <a:rPr lang="en">
                <a:solidFill>
                  <a:schemeClr val="dk1"/>
                </a:solidFill>
              </a:rPr>
              <a:t>. </a:t>
            </a:r>
            <a:endParaRPr>
              <a:solidFill>
                <a:schemeClr val="dk1"/>
              </a:solidFill>
            </a:endParaRPr>
          </a:p>
          <a:p>
            <a:pPr indent="-298450" lvl="0" marL="457200" rtl="0" algn="l">
              <a:spcBef>
                <a:spcPts val="0"/>
              </a:spcBef>
              <a:spcAft>
                <a:spcPts val="0"/>
              </a:spcAft>
              <a:buClr>
                <a:srgbClr val="6C01B3"/>
              </a:buClr>
              <a:buSzPts val="1100"/>
              <a:buChar char="-"/>
            </a:pPr>
            <a:r>
              <a:rPr lang="en">
                <a:solidFill>
                  <a:srgbClr val="6C01B3"/>
                </a:solidFill>
              </a:rPr>
              <a:t>Github “</a:t>
            </a:r>
            <a:r>
              <a:rPr lang="en">
                <a:solidFill>
                  <a:schemeClr val="dk1"/>
                </a:solidFill>
              </a:rPr>
              <a:t>ran CodeQL, GitHub’s static analysis security tool, on each commit to several thousand popular open source projects over a five year period to see if the rate at which vulnerabilities are introduced has changed over time...</a:t>
            </a:r>
            <a:r>
              <a:rPr lang="en">
                <a:solidFill>
                  <a:srgbClr val="6C01B3"/>
                </a:solidFill>
              </a:rPr>
              <a:t>” and </a:t>
            </a:r>
            <a:r>
              <a:rPr lang="en">
                <a:solidFill>
                  <a:srgbClr val="6C01B3"/>
                </a:solidFill>
              </a:rPr>
              <a:t>they</a:t>
            </a:r>
            <a:r>
              <a:rPr lang="en">
                <a:solidFill>
                  <a:srgbClr val="6C01B3"/>
                </a:solidFill>
              </a:rPr>
              <a:t> had not: “</a:t>
            </a:r>
            <a:r>
              <a:rPr lang="en">
                <a:solidFill>
                  <a:schemeClr val="dk1"/>
                </a:solidFill>
              </a:rPr>
              <a:t>a line of code written in 2020 is just as likely to introduce a security vulnerability as one written in 2016”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highlight>
                  <a:srgbClr val="FFF2CC"/>
                </a:highlight>
              </a:rPr>
              <a:t>We also know </a:t>
            </a:r>
            <a:r>
              <a:rPr lang="en">
                <a:solidFill>
                  <a:schemeClr val="dk1"/>
                </a:solidFill>
                <a:highlight>
                  <a:srgbClr val="FFF2CC"/>
                </a:highlight>
              </a:rPr>
              <a:t>that</a:t>
            </a:r>
            <a:r>
              <a:rPr lang="en">
                <a:solidFill>
                  <a:schemeClr val="dk1"/>
                </a:solidFill>
                <a:highlight>
                  <a:srgbClr val="FFF2CC"/>
                </a:highlight>
              </a:rPr>
              <a:t> the number of CVEs across open source projects in the NVD more than doubled between 2018 and 2019.</a:t>
            </a:r>
            <a:r>
              <a:rPr lang="en">
                <a:solidFill>
                  <a:schemeClr val="dk1"/>
                </a:solidFill>
              </a:rPr>
              <a:t> </a:t>
            </a:r>
            <a:endParaRPr>
              <a:solidFill>
                <a:schemeClr val="dk1"/>
              </a:solidFill>
            </a:endParaRPr>
          </a:p>
          <a:p>
            <a:pPr indent="-298450" lvl="0" marL="457200" rtl="0" algn="l">
              <a:spcBef>
                <a:spcPts val="0"/>
              </a:spcBef>
              <a:spcAft>
                <a:spcPts val="0"/>
              </a:spcAft>
              <a:buClr>
                <a:srgbClr val="6C01B3"/>
              </a:buClr>
              <a:buSzPts val="1100"/>
              <a:buChar char="-"/>
            </a:pPr>
            <a:r>
              <a:rPr lang="en">
                <a:solidFill>
                  <a:schemeClr val="dk1"/>
                </a:solidFill>
              </a:rPr>
              <a:t>What amplifies this problem is that </a:t>
            </a:r>
            <a:r>
              <a:rPr lang="en">
                <a:solidFill>
                  <a:schemeClr val="dk1"/>
                </a:solidFill>
              </a:rPr>
              <a:t>these CVEs likely only represent a small proportion of the vulnerabilities sitting in open source codebases toda</a:t>
            </a:r>
            <a:r>
              <a:rPr lang="en">
                <a:solidFill>
                  <a:schemeClr val="dk1"/>
                </a:solidFill>
              </a:rPr>
              <a:t>y - ….. </a:t>
            </a:r>
            <a:br>
              <a:rPr lang="en">
                <a:solidFill>
                  <a:srgbClr val="6C01B3"/>
                </a:solidFill>
              </a:rPr>
            </a:br>
            <a:endParaRPr>
              <a:solidFill>
                <a:srgbClr val="6C01B3"/>
              </a:solidFill>
            </a:endParaRPr>
          </a:p>
          <a:p>
            <a:pPr indent="-298450" lvl="0" marL="457200" rtl="0" algn="l">
              <a:spcBef>
                <a:spcPts val="0"/>
              </a:spcBef>
              <a:spcAft>
                <a:spcPts val="0"/>
              </a:spcAft>
              <a:buClr>
                <a:schemeClr val="dk1"/>
              </a:buClr>
              <a:buSzPts val="1100"/>
              <a:buChar char="-"/>
            </a:pPr>
            <a:r>
              <a:rPr b="1" lang="en">
                <a:solidFill>
                  <a:schemeClr val="dk1"/>
                </a:solidFill>
                <a:highlight>
                  <a:srgbClr val="FFF2CC"/>
                </a:highlight>
              </a:rPr>
              <a:t>Applications are growing in complexity over time </a:t>
            </a:r>
            <a:endParaRPr b="1">
              <a:solidFill>
                <a:schemeClr val="dk1"/>
              </a:solidFill>
              <a:highlight>
                <a:srgbClr val="FFF2CC"/>
              </a:highlight>
            </a:endParaRPr>
          </a:p>
          <a:p>
            <a:pPr indent="-298450" lvl="0" marL="457200" rtl="0" algn="l">
              <a:spcBef>
                <a:spcPts val="0"/>
              </a:spcBef>
              <a:spcAft>
                <a:spcPts val="0"/>
              </a:spcAft>
              <a:buClr>
                <a:srgbClr val="6C01B3"/>
              </a:buClr>
              <a:buSzPts val="1100"/>
              <a:buChar char="-"/>
            </a:pPr>
            <a:r>
              <a:rPr lang="en">
                <a:solidFill>
                  <a:schemeClr val="dk1"/>
                </a:solidFill>
                <a:highlight>
                  <a:srgbClr val="FFF2CC"/>
                </a:highlight>
              </a:rPr>
              <a:t>Data from Synopsos shows that the average number of components in an application over the last three years has gone from 298 to 445 to 528</a:t>
            </a:r>
            <a:r>
              <a:rPr lang="en">
                <a:solidFill>
                  <a:schemeClr val="dk1"/>
                </a:solidFill>
              </a:rPr>
              <a:t> (source: Synopsys, cited in </a:t>
            </a:r>
            <a:r>
              <a:rPr lang="en" u="sng">
                <a:solidFill>
                  <a:srgbClr val="1155CC"/>
                </a:solidFill>
                <a:hlinkClick r:id="rId4">
                  <a:extLst>
                    <a:ext uri="{A12FA001-AC4F-418D-AE19-62706E023703}">
                      <ahyp:hlinkClr val="tx"/>
                    </a:ext>
                  </a:extLst>
                </a:hlinkClick>
              </a:rPr>
              <a:t>https://venturebeat.com/2021/04/13/synopsys-84-of-codebases-contain-an-open-source-vulnerability/</a:t>
            </a:r>
            <a:r>
              <a:rPr lang="en">
                <a:solidFill>
                  <a:schemeClr val="dk1"/>
                </a:solidFill>
              </a:rPr>
              <a:t>)</a:t>
            </a:r>
            <a:endParaRPr>
              <a:solidFill>
                <a:schemeClr val="dk1"/>
              </a:solidFill>
            </a:endParaRPr>
          </a:p>
          <a:p>
            <a:pPr indent="-298450" lvl="0" marL="457200" rtl="0" algn="l">
              <a:spcBef>
                <a:spcPts val="0"/>
              </a:spcBef>
              <a:spcAft>
                <a:spcPts val="0"/>
              </a:spcAft>
              <a:buClr>
                <a:srgbClr val="6C01B3"/>
              </a:buClr>
              <a:buSzPts val="1100"/>
              <a:buChar char="-"/>
            </a:pPr>
            <a:r>
              <a:rPr lang="en">
                <a:solidFill>
                  <a:schemeClr val="dk1"/>
                </a:solidFill>
                <a:highlight>
                  <a:srgbClr val="FFF2CC"/>
                </a:highlight>
              </a:rPr>
              <a:t>Software complexity derives in part from an increase in direct and transitive dependencies, which compounds as there are more links and more dependencies per link in the dependency chain. It also makes security tooling less effective in finding vulns (because tools tend to fall off in </a:t>
            </a:r>
            <a:r>
              <a:rPr lang="en">
                <a:solidFill>
                  <a:schemeClr val="dk1"/>
                </a:solidFill>
                <a:highlight>
                  <a:srgbClr val="FFF2CC"/>
                </a:highlight>
              </a:rPr>
              <a:t>performance</a:t>
            </a:r>
            <a:r>
              <a:rPr lang="en">
                <a:solidFill>
                  <a:schemeClr val="dk1"/>
                </a:solidFill>
                <a:highlight>
                  <a:srgbClr val="FFF2CC"/>
                </a:highlight>
              </a:rPr>
              <a:t> compared to human pentesters as the difficulty of detection becomes increasingly abstract across a broader codebase) </a:t>
            </a:r>
            <a:br>
              <a:rPr lang="en">
                <a:solidFill>
                  <a:srgbClr val="6C01B3"/>
                </a:solidFill>
              </a:rPr>
            </a:br>
            <a:endParaRPr>
              <a:solidFill>
                <a:srgbClr val="6C01B3"/>
              </a:solidFill>
            </a:endParaRPr>
          </a:p>
          <a:p>
            <a:pPr indent="0" lvl="0" marL="0" rtl="0" algn="l">
              <a:spcBef>
                <a:spcPts val="0"/>
              </a:spcBef>
              <a:spcAft>
                <a:spcPts val="0"/>
              </a:spcAft>
              <a:buNone/>
            </a:pPr>
            <a:r>
              <a:t/>
            </a:r>
            <a:endParaRPr>
              <a:solidFill>
                <a:srgbClr val="6C01B3"/>
              </a:solidFill>
            </a:endParaRPr>
          </a:p>
          <a:p>
            <a:pPr indent="-298450" lvl="0" marL="457200" rtl="0" algn="l">
              <a:spcBef>
                <a:spcPts val="0"/>
              </a:spcBef>
              <a:spcAft>
                <a:spcPts val="0"/>
              </a:spcAft>
              <a:buClr>
                <a:schemeClr val="dk1"/>
              </a:buClr>
              <a:buSzPts val="1100"/>
              <a:buChar char="-"/>
            </a:pPr>
            <a:r>
              <a:rPr lang="en">
                <a:solidFill>
                  <a:schemeClr val="dk1"/>
                </a:solidFill>
              </a:rPr>
              <a:t>Source for image “4 Years, 4.4 weeks….” : </a:t>
            </a:r>
            <a:r>
              <a:rPr lang="en" u="sng">
                <a:solidFill>
                  <a:schemeClr val="hlink"/>
                </a:solidFill>
                <a:hlinkClick r:id="rId5"/>
              </a:rPr>
              <a:t>https://octoverse.github.com/#chart-rely-on-oss</a:t>
            </a:r>
            <a:r>
              <a:rPr lang="en">
                <a:solidFill>
                  <a:schemeClr val="dk1"/>
                </a:solidFill>
              </a:rPr>
              <a: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Data to show this (weave in from google doc; possibly figure out some new things illustrative around transitive dependencies)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Why? </a:t>
            </a:r>
            <a:endParaRPr>
              <a:solidFill>
                <a:schemeClr val="dk1"/>
              </a:solidFill>
            </a:endParaRPr>
          </a:p>
          <a:p>
            <a:pPr indent="-298450" lvl="1" marL="914400" rtl="0" algn="l">
              <a:spcBef>
                <a:spcPts val="0"/>
              </a:spcBef>
              <a:spcAft>
                <a:spcPts val="0"/>
              </a:spcAft>
              <a:buSzPts val="1100"/>
              <a:buChar char="-"/>
            </a:pPr>
            <a:r>
              <a:t/>
            </a:r>
            <a:endParaRPr/>
          </a:p>
          <a:p>
            <a:pPr indent="-298450" lvl="1" marL="914400" rtl="0" algn="l">
              <a:spcBef>
                <a:spcPts val="0"/>
              </a:spcBef>
              <a:spcAft>
                <a:spcPts val="0"/>
              </a:spcAft>
              <a:buSzPts val="1100"/>
              <a:buChar char="-"/>
            </a:pPr>
            <a:r>
              <a:rPr lang="en"/>
              <a:t>People don’t seem to be getting better at not introducing vulns (metrics) </a:t>
            </a:r>
            <a:endParaRPr/>
          </a:p>
          <a:p>
            <a:pPr indent="-298450" lvl="1" marL="914400" rtl="0" algn="l">
              <a:spcBef>
                <a:spcPts val="0"/>
              </a:spcBef>
              <a:spcAft>
                <a:spcPts val="0"/>
              </a:spcAft>
              <a:buSzPts val="1100"/>
              <a:buChar char="-"/>
            </a:pPr>
            <a:r>
              <a:rPr lang="en"/>
              <a:t>Software is getting more complex with greater transitive dependencies (metrics?)</a:t>
            </a:r>
            <a:endParaRPr/>
          </a:p>
          <a:p>
            <a:pPr indent="-298450" lvl="1" marL="914400" rtl="0" algn="l">
              <a:spcBef>
                <a:spcPts val="0"/>
              </a:spcBef>
              <a:spcAft>
                <a:spcPts val="0"/>
              </a:spcAft>
              <a:buSzPts val="1100"/>
              <a:buChar char="-"/>
            </a:pPr>
            <a:r>
              <a:rPr lang="en"/>
              <a:t>PoC exploits are being seen faster in the wild than they used to be (metrics?)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30ffdfe60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30ffdfe60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sz="1350">
                <a:solidFill>
                  <a:srgbClr val="24292E"/>
                </a:solidFill>
                <a:highlight>
                  <a:srgbClr val="F6F8FA"/>
                </a:highlight>
                <a:latin typeface="Helvetica Neue"/>
                <a:ea typeface="Helvetica Neue"/>
                <a:cs typeface="Helvetica Neue"/>
                <a:sym typeface="Helvetica Neue"/>
              </a:rPr>
              <a:t>Let’s talk about transitive dependency risk. Even if your code is free of vulnerabilities, your code likely depends on something which itself is full of vulns. Vulns on vulns. Vulns all the way down </a:t>
            </a:r>
            <a:br>
              <a:rPr lang="en" sz="1350">
                <a:solidFill>
                  <a:srgbClr val="24292E"/>
                </a:solidFill>
                <a:highlight>
                  <a:srgbClr val="F6F8FA"/>
                </a:highlight>
                <a:latin typeface="Helvetica Neue"/>
                <a:ea typeface="Helvetica Neue"/>
                <a:cs typeface="Helvetica Neue"/>
                <a:sym typeface="Helvetica Neue"/>
              </a:rPr>
            </a:br>
            <a:endParaRPr sz="1350">
              <a:solidFill>
                <a:srgbClr val="24292E"/>
              </a:solidFill>
              <a:highlight>
                <a:srgbClr val="F6F8FA"/>
              </a:highlight>
              <a:latin typeface="Helvetica Neue"/>
              <a:ea typeface="Helvetica Neue"/>
              <a:cs typeface="Helvetica Neue"/>
              <a:sym typeface="Helvetica Neue"/>
            </a:endParaRPr>
          </a:p>
          <a:p>
            <a:pPr indent="-317500" lvl="0" marL="457200" rtl="0" algn="l">
              <a:spcBef>
                <a:spcPts val="0"/>
              </a:spcBef>
              <a:spcAft>
                <a:spcPts val="0"/>
              </a:spcAft>
              <a:buClr>
                <a:schemeClr val="lt1"/>
              </a:buClr>
              <a:buSzPts val="1400"/>
              <a:buChar char="-"/>
            </a:pPr>
            <a:r>
              <a:rPr lang="en" sz="1350">
                <a:solidFill>
                  <a:srgbClr val="24292E"/>
                </a:solidFill>
                <a:highlight>
                  <a:srgbClr val="F6F8FA"/>
                </a:highlight>
                <a:latin typeface="Helvetica Neue"/>
                <a:ea typeface="Helvetica Neue"/>
                <a:cs typeface="Helvetica Neue"/>
                <a:sym typeface="Helvetica Neue"/>
              </a:rPr>
              <a:t>Open source projects have an average of 180 package dependencies. But this number can range from just a few packages to more than 1,000. (source: Github State of hte Octoverse 2019) </a:t>
            </a:r>
            <a:endParaRPr sz="1350">
              <a:solidFill>
                <a:srgbClr val="24292E"/>
              </a:solidFill>
              <a:highlight>
                <a:srgbClr val="F6F8FA"/>
              </a:highlight>
              <a:latin typeface="Helvetica Neue"/>
              <a:ea typeface="Helvetica Neue"/>
              <a:cs typeface="Helvetica Neue"/>
              <a:sym typeface="Helvetica Neue"/>
            </a:endParaRPr>
          </a:p>
          <a:p>
            <a:pPr indent="-317500" lvl="0" marL="457200" rtl="0" algn="l">
              <a:spcBef>
                <a:spcPts val="0"/>
              </a:spcBef>
              <a:spcAft>
                <a:spcPts val="0"/>
              </a:spcAft>
              <a:buClr>
                <a:schemeClr val="lt1"/>
              </a:buClr>
              <a:buSzPts val="1400"/>
              <a:buChar char="-"/>
            </a:pPr>
            <a:r>
              <a:rPr lang="en" sz="1200">
                <a:solidFill>
                  <a:srgbClr val="D03592"/>
                </a:solidFill>
                <a:highlight>
                  <a:srgbClr val="F6F8FA"/>
                </a:highlight>
              </a:rPr>
              <a:t>The 50 open source projects with the most dependent projects each had an average of 3.6M+ dependents. This data is based on content from manifest files in public repositories with open source licenses. (Source: Github State of the Octoverse 2019)</a:t>
            </a:r>
            <a:endParaRPr/>
          </a:p>
          <a:p>
            <a:pPr indent="-298450" lvl="0" marL="457200" rtl="0" algn="l">
              <a:spcBef>
                <a:spcPts val="0"/>
              </a:spcBef>
              <a:spcAft>
                <a:spcPts val="0"/>
              </a:spcAft>
              <a:buSzPts val="1100"/>
              <a:buChar char="-"/>
            </a:pPr>
            <a:r>
              <a:rPr lang="en"/>
              <a:t>CVE-2017-5638, a vulnerability in the open source Apache struts </a:t>
            </a:r>
            <a:r>
              <a:rPr lang="en"/>
              <a:t>framework</a:t>
            </a:r>
            <a:r>
              <a:rPr lang="en"/>
              <a:t>, was exploited in the breach of Equifax, which resulted in the unauthorized disclosure of 200,000 credit card numbers (source: </a:t>
            </a:r>
            <a:r>
              <a:rPr lang="en" u="sng">
                <a:solidFill>
                  <a:schemeClr val="hlink"/>
                </a:solidFill>
                <a:hlinkClick r:id="rId2"/>
              </a:rPr>
              <a:t>https://debricked.com/blog/vulnerabilities-dependencies/</a:t>
            </a:r>
            <a:r>
              <a:rPr lang="en"/>
              <a:t>) </a:t>
            </a:r>
            <a:endParaRPr/>
          </a:p>
          <a:p>
            <a:pPr indent="-298450" lvl="0" marL="457200" rtl="0" algn="l">
              <a:spcBef>
                <a:spcPts val="0"/>
              </a:spcBef>
              <a:spcAft>
                <a:spcPts val="0"/>
              </a:spcAft>
              <a:buSzPts val="1100"/>
              <a:buChar char="-"/>
            </a:pPr>
            <a:r>
              <a:rPr lang="en" sz="1300">
                <a:solidFill>
                  <a:srgbClr val="333333"/>
                </a:solidFill>
                <a:highlight>
                  <a:srgbClr val="FCFCFC"/>
                </a:highlight>
                <a:latin typeface="Georgia"/>
                <a:ea typeface="Georgia"/>
                <a:cs typeface="Georgia"/>
                <a:sym typeface="Georgia"/>
              </a:rPr>
              <a:t>npm package </a:t>
            </a:r>
            <a:r>
              <a:rPr lang="en" sz="1300">
                <a:solidFill>
                  <a:srgbClr val="333333"/>
                </a:solidFill>
                <a:highlight>
                  <a:srgbClr val="FCFCFC"/>
                </a:highlight>
                <a:latin typeface="Courier New"/>
                <a:ea typeface="Courier New"/>
                <a:cs typeface="Courier New"/>
                <a:sym typeface="Courier New"/>
              </a:rPr>
              <a:t>event-stream</a:t>
            </a:r>
            <a:r>
              <a:rPr lang="en" sz="1300">
                <a:solidFill>
                  <a:srgbClr val="333333"/>
                </a:solidFill>
                <a:highlight>
                  <a:srgbClr val="FCFCFC"/>
                </a:highlight>
                <a:latin typeface="Georgia"/>
                <a:ea typeface="Georgia"/>
                <a:cs typeface="Georgia"/>
                <a:sym typeface="Georgia"/>
              </a:rPr>
              <a:t> attack: The alleged attacker was givenownership of this popular npm package simply by asking the original developer to take over its maintenance. This was a package used by 1,600+ other packages, and was downloaded 1.5 million times a week on average (source: </a:t>
            </a:r>
            <a:r>
              <a:rPr lang="en" sz="1300" u="sng">
                <a:solidFill>
                  <a:schemeClr val="hlink"/>
                </a:solidFill>
                <a:highlight>
                  <a:srgbClr val="FCFCFC"/>
                </a:highlight>
                <a:latin typeface="Georgia"/>
                <a:ea typeface="Georgia"/>
                <a:cs typeface="Georgia"/>
                <a:sym typeface="Georgia"/>
                <a:hlinkClick r:id="rId3"/>
              </a:rPr>
              <a:t>https://link.springer.com/chapter/10.1007%2F978-3-030-52683-2_2</a:t>
            </a:r>
            <a:r>
              <a:rPr lang="en" sz="1300">
                <a:solidFill>
                  <a:srgbClr val="333333"/>
                </a:solidFill>
                <a:highlight>
                  <a:srgbClr val="FCFCFC"/>
                </a:highlight>
                <a:latin typeface="Georgia"/>
                <a:ea typeface="Georgia"/>
                <a:cs typeface="Georgia"/>
                <a:sym typeface="Georgia"/>
              </a:rPr>
              <a:t>)</a:t>
            </a:r>
            <a:endParaRPr sz="1300">
              <a:solidFill>
                <a:srgbClr val="333333"/>
              </a:solidFill>
              <a:highlight>
                <a:srgbClr val="FCFCFC"/>
              </a:highlight>
              <a:latin typeface="Georgia"/>
              <a:ea typeface="Georgia"/>
              <a:cs typeface="Georgia"/>
              <a:sym typeface="Georgia"/>
            </a:endParaRPr>
          </a:p>
          <a:p>
            <a:pPr indent="-311150" lvl="0" marL="457200" rtl="0" algn="l">
              <a:spcBef>
                <a:spcPts val="0"/>
              </a:spcBef>
              <a:spcAft>
                <a:spcPts val="0"/>
              </a:spcAft>
              <a:buClr>
                <a:srgbClr val="333333"/>
              </a:buClr>
              <a:buSzPts val="1300"/>
              <a:buFont typeface="Georgia"/>
              <a:buChar char="-"/>
            </a:pPr>
            <a:r>
              <a:rPr lang="en" sz="1300">
                <a:solidFill>
                  <a:srgbClr val="333333"/>
                </a:solidFill>
                <a:highlight>
                  <a:srgbClr val="FCFCFC"/>
                </a:highlight>
                <a:latin typeface="Georgia"/>
                <a:ea typeface="Georgia"/>
                <a:cs typeface="Georgia"/>
                <a:sym typeface="Georgia"/>
              </a:rPr>
              <a:t>Oh, and these things arent always quickly remediated - Shellshock existed in bash for 22 years before it was found </a:t>
            </a:r>
            <a:endParaRPr sz="1300">
              <a:solidFill>
                <a:srgbClr val="333333"/>
              </a:solidFill>
              <a:highlight>
                <a:srgbClr val="FCFCFC"/>
              </a:highlight>
              <a:latin typeface="Georgia"/>
              <a:ea typeface="Georgia"/>
              <a:cs typeface="Georgia"/>
              <a:sym typeface="Georgi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b81a8c293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b81a8c293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u="sng">
                <a:solidFill>
                  <a:schemeClr val="dk1"/>
                </a:solidFill>
              </a:rPr>
              <a:t>JF </a:t>
            </a:r>
            <a:br>
              <a:rPr b="1" lang="en" sz="1200" u="sng">
                <a:solidFill>
                  <a:schemeClr val="dk1"/>
                </a:solidFill>
              </a:rPr>
            </a:br>
            <a:r>
              <a:rPr b="1" lang="en" sz="1200" u="sng">
                <a:solidFill>
                  <a:schemeClr val="dk1"/>
                </a:solidFill>
              </a:rPr>
              <a:t> </a:t>
            </a:r>
            <a:r>
              <a:rPr lang="en" sz="1200">
                <a:solidFill>
                  <a:schemeClr val="dk1"/>
                </a:solidFill>
              </a:rPr>
              <a:t>every year, we write more lines of source code than ever before. For example, </a:t>
            </a:r>
            <a:endParaRPr sz="1200">
              <a:solidFill>
                <a:schemeClr val="dk1"/>
              </a:solidFill>
              <a:highlight>
                <a:srgbClr val="FFE599"/>
              </a:highlight>
            </a:endParaRPr>
          </a:p>
          <a:p>
            <a:pPr indent="0" lvl="0" marL="0" rtl="0" algn="l">
              <a:spcBef>
                <a:spcPts val="0"/>
              </a:spcBef>
              <a:spcAft>
                <a:spcPts val="0"/>
              </a:spcAft>
              <a:buNone/>
            </a:pPr>
            <a:r>
              <a:rPr lang="en" sz="1200">
                <a:solidFill>
                  <a:schemeClr val="dk1"/>
                </a:solidFill>
                <a:highlight>
                  <a:srgbClr val="FFE599"/>
                </a:highlight>
              </a:rPr>
              <a:t>In 2020, 60 million new repos were created on GitHub, with around 1.9 billion contributions. </a:t>
            </a:r>
            <a:endParaRPr sz="1200">
              <a:solidFill>
                <a:schemeClr val="dk1"/>
              </a:solidFill>
              <a:highlight>
                <a:srgbClr val="FFE599"/>
              </a:highlight>
            </a:endParaRPr>
          </a:p>
          <a:p>
            <a:pPr indent="0" lvl="0" marL="0" rtl="0" algn="l">
              <a:spcBef>
                <a:spcPts val="0"/>
              </a:spcBef>
              <a:spcAft>
                <a:spcPts val="0"/>
              </a:spcAft>
              <a:buNone/>
            </a:pPr>
            <a:r>
              <a:t/>
            </a:r>
            <a:endParaRPr sz="1200">
              <a:solidFill>
                <a:schemeClr val="dk1"/>
              </a:solidFill>
              <a:highlight>
                <a:srgbClr val="FFE599"/>
              </a:highlight>
            </a:endParaRPr>
          </a:p>
          <a:p>
            <a:pPr indent="0" lvl="0" marL="0" rtl="0" algn="l">
              <a:spcBef>
                <a:spcPts val="0"/>
              </a:spcBef>
              <a:spcAft>
                <a:spcPts val="0"/>
              </a:spcAft>
              <a:buNone/>
            </a:pPr>
            <a:r>
              <a:rPr lang="en" sz="1200">
                <a:solidFill>
                  <a:schemeClr val="dk1"/>
                </a:solidFill>
              </a:rPr>
              <a:t>Vulnerabilities seem to scale with lines of code - but other metrics besides LOC show similar patterns </a:t>
            </a:r>
            <a:br>
              <a:rPr lang="en" sz="1200">
                <a:solidFill>
                  <a:schemeClr val="dk1"/>
                </a:solidFill>
                <a:highlight>
                  <a:srgbClr val="FFE599"/>
                </a:highlight>
              </a:rPr>
            </a:br>
            <a:endParaRPr sz="1200">
              <a:solidFill>
                <a:schemeClr val="dk1"/>
              </a:solidFill>
              <a:highlight>
                <a:srgbClr val="FFE599"/>
              </a:highlight>
            </a:endParaRPr>
          </a:p>
          <a:p>
            <a:pPr indent="0" lvl="0" marL="0" rtl="0" algn="l">
              <a:spcBef>
                <a:spcPts val="0"/>
              </a:spcBef>
              <a:spcAft>
                <a:spcPts val="0"/>
              </a:spcAft>
              <a:buNone/>
            </a:pPr>
            <a:r>
              <a:rPr lang="en" sz="1200">
                <a:solidFill>
                  <a:schemeClr val="dk1"/>
                </a:solidFill>
                <a:highlight>
                  <a:srgbClr val="FFE599"/>
                </a:highlight>
              </a:rPr>
              <a:t>We also see that </a:t>
            </a:r>
            <a:r>
              <a:rPr lang="en" sz="1200">
                <a:solidFill>
                  <a:schemeClr val="dk1"/>
                </a:solidFill>
              </a:rPr>
              <a:t>The number of reported vulnerabilities in open source codebases is growing each year - and furthermore, we have reasons to believe that the number of vulns being reported is radically lower than the total number of exploitable vulnerabilities in the wild. </a:t>
            </a:r>
            <a:br>
              <a:rPr lang="en" sz="1200">
                <a:solidFill>
                  <a:schemeClr val="dk1"/>
                </a:solidFill>
                <a:highlight>
                  <a:srgbClr val="FFE599"/>
                </a:highlight>
              </a:rPr>
            </a:b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“Open Source Vulnerabilities per Year: 2009-2020” graph sourced from: </a:t>
            </a:r>
            <a:r>
              <a:rPr lang="en" sz="1200" u="sng">
                <a:solidFill>
                  <a:schemeClr val="dk1"/>
                </a:solidFill>
                <a:hlinkClick r:id="rId2">
                  <a:extLst>
                    <a:ext uri="{A12FA001-AC4F-418D-AE19-62706E023703}">
                      <ahyp:hlinkClr val="tx"/>
                    </a:ext>
                  </a:extLst>
                </a:hlinkClick>
              </a:rPr>
              <a:t>https://www.whitesourcesoftware.com/resources/blog/2021-state-of-open-source-security-vulnerabilities-cheat-sheet/</a:t>
            </a:r>
            <a:r>
              <a:rPr lang="en" sz="1200">
                <a:solidFill>
                  <a:schemeClr val="dk1"/>
                </a:solidFill>
              </a:rPr>
              <a:t>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“Potential vulnerabilities found in source code scale with lines of code written” graph sourced from Github 2020 State of the Octoverse security report: </a:t>
            </a:r>
            <a:r>
              <a:rPr lang="en" sz="1200" u="sng">
                <a:solidFill>
                  <a:schemeClr val="dk1"/>
                </a:solidFill>
                <a:hlinkClick r:id="rId3">
                  <a:extLst>
                    <a:ext uri="{A12FA001-AC4F-418D-AE19-62706E023703}">
                      <ahyp:hlinkClr val="tx"/>
                    </a:ext>
                  </a:extLst>
                </a:hlinkClick>
              </a:rPr>
              <a:t>https://octoverse.github.com/static/github-octoverse-2020-security-report.pdf</a:t>
            </a:r>
            <a:r>
              <a:rPr lang="en" sz="1200">
                <a:solidFill>
                  <a:schemeClr val="dk1"/>
                </a:solidFill>
              </a:rPr>
              <a:t> </a:t>
            </a:r>
            <a:endParaRPr sz="105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b81a8c2935_0_2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u="sng">
                <a:solidFill>
                  <a:srgbClr val="FF0000"/>
                </a:solidFill>
                <a:latin typeface="Helvetica Neue"/>
                <a:ea typeface="Helvetica Neue"/>
                <a:cs typeface="Helvetica Neue"/>
                <a:sym typeface="Helvetica Neue"/>
              </a:rPr>
              <a:t>JF</a:t>
            </a:r>
            <a:br>
              <a:rPr b="1" lang="en" sz="1200" u="sng">
                <a:solidFill>
                  <a:srgbClr val="FF0000"/>
                </a:solidFill>
                <a:latin typeface="Helvetica Neue"/>
                <a:ea typeface="Helvetica Neue"/>
                <a:cs typeface="Helvetica Neue"/>
                <a:sym typeface="Helvetica Neue"/>
              </a:rPr>
            </a:br>
            <a:r>
              <a:rPr b="1" lang="en" sz="1200" u="sng">
                <a:solidFill>
                  <a:srgbClr val="FF0000"/>
                </a:solidFill>
                <a:latin typeface="Helvetica Neue"/>
                <a:ea typeface="Helvetica Neue"/>
                <a:cs typeface="Helvetica Neue"/>
                <a:sym typeface="Helvetica Neue"/>
              </a:rPr>
              <a:t> </a:t>
            </a:r>
            <a:endParaRPr b="1" sz="1200">
              <a:solidFill>
                <a:schemeClr val="dk1"/>
              </a:solidFill>
              <a:highlight>
                <a:srgbClr val="FFE599"/>
              </a:highlight>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Char char="-"/>
            </a:pPr>
            <a:r>
              <a:rPr b="1" lang="en" sz="1200">
                <a:solidFill>
                  <a:schemeClr val="dk1"/>
                </a:solidFill>
                <a:highlight>
                  <a:srgbClr val="FFE599"/>
                </a:highlight>
                <a:latin typeface="Helvetica Neue"/>
                <a:ea typeface="Helvetica Neue"/>
                <a:cs typeface="Helvetica Neue"/>
                <a:sym typeface="Helvetica Neue"/>
              </a:rPr>
              <a:t>So we might ask ourselves, “</a:t>
            </a:r>
            <a:r>
              <a:rPr b="1" lang="en" sz="1200" u="sng">
                <a:solidFill>
                  <a:schemeClr val="dk1"/>
                </a:solidFill>
                <a:highlight>
                  <a:srgbClr val="FFE599"/>
                </a:highlight>
                <a:latin typeface="Helvetica Neue"/>
                <a:ea typeface="Helvetica Neue"/>
                <a:cs typeface="Helvetica Neue"/>
                <a:sym typeface="Helvetica Neue"/>
              </a:rPr>
              <a:t>If we stay on our current trajectory, will the security of open source software get better, or worse?</a:t>
            </a:r>
            <a:r>
              <a:rPr b="1" lang="en" sz="1200">
                <a:solidFill>
                  <a:schemeClr val="dk1"/>
                </a:solidFill>
                <a:highlight>
                  <a:srgbClr val="FFE599"/>
                </a:highlight>
                <a:latin typeface="Helvetica Neue"/>
                <a:ea typeface="Helvetica Neue"/>
                <a:cs typeface="Helvetica Neue"/>
                <a:sym typeface="Helvetica Neue"/>
              </a:rPr>
              <a:t>” </a:t>
            </a:r>
            <a:br>
              <a:rPr b="1" lang="en" sz="1200">
                <a:solidFill>
                  <a:schemeClr val="dk1"/>
                </a:solidFill>
                <a:highlight>
                  <a:srgbClr val="FFE599"/>
                </a:highlight>
                <a:latin typeface="Helvetica Neue"/>
                <a:ea typeface="Helvetica Neue"/>
                <a:cs typeface="Helvetica Neue"/>
                <a:sym typeface="Helvetica Neue"/>
              </a:rPr>
            </a:br>
            <a:endParaRPr b="1" sz="1200">
              <a:solidFill>
                <a:schemeClr val="dk1"/>
              </a:solidFill>
              <a:highlight>
                <a:srgbClr val="FFE599"/>
              </a:highlight>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Char char="-"/>
            </a:pPr>
            <a:r>
              <a:rPr lang="en" sz="1000">
                <a:solidFill>
                  <a:schemeClr val="dk1"/>
                </a:solidFill>
                <a:highlight>
                  <a:srgbClr val="FFE599"/>
                </a:highlight>
                <a:latin typeface="Helvetica Neue"/>
                <a:ea typeface="Helvetica Neue"/>
                <a:cs typeface="Helvetica Neue"/>
                <a:sym typeface="Helvetica Neue"/>
              </a:rPr>
              <a:t>Without serious and coordinated intervention, it will get worse. </a:t>
            </a:r>
            <a:r>
              <a:rPr b="1" i="1" lang="en" sz="1000">
                <a:solidFill>
                  <a:schemeClr val="dk1"/>
                </a:solidFill>
                <a:highlight>
                  <a:srgbClr val="FFE599"/>
                </a:highlight>
                <a:latin typeface="Helvetica Neue"/>
                <a:ea typeface="Helvetica Neue"/>
                <a:cs typeface="Helvetica Neue"/>
                <a:sym typeface="Helvetica Neue"/>
              </a:rPr>
              <a:t>The number of vulnerabilities “in the wild” outpaces the speed at which the security community can patch or even identify them. And each day, the world contains more lines of source code than it ever has before. Consequently, the [generally inadvertent] creation of potentially exploitable vulnerabilities increasingly outpaces the rate at which we can search for and remediate them, and this problem is one that only gets worse with time. </a:t>
            </a:r>
            <a:endParaRPr b="1" i="1" sz="1000">
              <a:solidFill>
                <a:schemeClr val="dk1"/>
              </a:solidFill>
              <a:highlight>
                <a:srgbClr val="FFE599"/>
              </a:highlight>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b="1" i="1" sz="1000">
              <a:solidFill>
                <a:schemeClr val="dk1"/>
              </a:solidFill>
              <a:highlight>
                <a:srgbClr val="FFE599"/>
              </a:highlight>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Char char="-"/>
            </a:pPr>
            <a:r>
              <a:rPr b="1" i="1" lang="en" sz="1000">
                <a:solidFill>
                  <a:schemeClr val="dk1"/>
                </a:solidFill>
                <a:highlight>
                  <a:srgbClr val="FFE599"/>
                </a:highlight>
                <a:latin typeface="Helvetica Neue"/>
                <a:ea typeface="Helvetica Neue"/>
                <a:cs typeface="Helvetica Neue"/>
                <a:sym typeface="Helvetica Neue"/>
              </a:rPr>
              <a:t>So, we already have this problem that security as it is practiced now doesn’t scale at the rate needed to keep things at least as secure as they were yesterday. What’s worse is that we have compelling reasons to expect this to get even worse for defenders. </a:t>
            </a:r>
            <a:endParaRPr>
              <a:highlight>
                <a:srgbClr val="FFE599"/>
              </a:highlight>
            </a:endParaRPr>
          </a:p>
          <a:p>
            <a:pPr indent="0" lvl="0" marL="0" rtl="0" algn="l">
              <a:spcBef>
                <a:spcPts val="0"/>
              </a:spcBef>
              <a:spcAft>
                <a:spcPts val="0"/>
              </a:spcAft>
              <a:buNone/>
            </a:pPr>
            <a:r>
              <a:t/>
            </a:r>
            <a:endParaRPr/>
          </a:p>
        </p:txBody>
      </p:sp>
      <p:sp>
        <p:nvSpPr>
          <p:cNvPr id="254" name="Google Shape;254;gb81a8c2935_0_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b81a8c2935_0_1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b81a8c2935_0_1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u="sng">
                <a:solidFill>
                  <a:srgbClr val="FF0000"/>
                </a:solidFill>
                <a:latin typeface="Helvetica Neue"/>
                <a:ea typeface="Helvetica Neue"/>
                <a:cs typeface="Helvetica Neue"/>
                <a:sym typeface="Helvetica Neue"/>
              </a:rPr>
              <a:t>JF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highlight>
                  <a:srgbClr val="FFF2CC"/>
                </a:highlight>
              </a:rPr>
              <a:t>So, in this slide I’d like to make two points, firstly and briefly about the status quo </a:t>
            </a:r>
            <a:r>
              <a:rPr i="1" lang="en" sz="1200">
                <a:solidFill>
                  <a:schemeClr val="dk1"/>
                </a:solidFill>
                <a:highlight>
                  <a:srgbClr val="FFF2CC"/>
                </a:highlight>
              </a:rPr>
              <a:t>imbalance</a:t>
            </a:r>
            <a:r>
              <a:rPr lang="en" sz="1200">
                <a:solidFill>
                  <a:schemeClr val="dk1"/>
                </a:solidFill>
                <a:highlight>
                  <a:srgbClr val="FFF2CC"/>
                </a:highlight>
              </a:rPr>
              <a:t> between attackers (specifically: threat actors) and defenders, and secondly</a:t>
            </a:r>
            <a:r>
              <a:rPr i="1" lang="en" sz="1200">
                <a:solidFill>
                  <a:schemeClr val="dk1"/>
                </a:solidFill>
                <a:highlight>
                  <a:srgbClr val="FFF2CC"/>
                </a:highlight>
              </a:rPr>
              <a:t> a most interesting point </a:t>
            </a:r>
            <a:r>
              <a:rPr lang="en" sz="1200">
                <a:solidFill>
                  <a:schemeClr val="dk1"/>
                </a:solidFill>
                <a:highlight>
                  <a:srgbClr val="FFF2CC"/>
                </a:highlight>
              </a:rPr>
              <a:t>about how any gains for defenders actually benefit attackers as well</a:t>
            </a:r>
            <a:r>
              <a:rPr lang="en" sz="1200">
                <a:solidFill>
                  <a:schemeClr val="dk1"/>
                </a:solidFill>
              </a:rPr>
              <a:t>. </a:t>
            </a:r>
            <a:br>
              <a:rPr lang="en" sz="1200">
                <a:solidFill>
                  <a:schemeClr val="dk1"/>
                </a:solidFill>
              </a:rPr>
            </a:b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highlight>
                  <a:srgbClr val="FFF2CC"/>
                </a:highlight>
              </a:rPr>
              <a:t>So, the first point is </a:t>
            </a:r>
            <a:r>
              <a:rPr b="1" lang="en" sz="1200">
                <a:solidFill>
                  <a:schemeClr val="dk1"/>
                </a:solidFill>
                <a:highlight>
                  <a:srgbClr val="FFF2CC"/>
                </a:highlight>
              </a:rPr>
              <a:t>that the economics of exploitation for threat actors offer a </a:t>
            </a:r>
            <a:r>
              <a:rPr b="1" lang="en" sz="1200" u="sng">
                <a:solidFill>
                  <a:schemeClr val="dk1"/>
                </a:solidFill>
                <a:highlight>
                  <a:srgbClr val="FFF2CC"/>
                </a:highlight>
              </a:rPr>
              <a:t>considerable</a:t>
            </a:r>
            <a:r>
              <a:rPr b="1" lang="en" sz="1200">
                <a:solidFill>
                  <a:schemeClr val="dk1"/>
                </a:solidFill>
                <a:highlight>
                  <a:srgbClr val="FFF2CC"/>
                </a:highlight>
              </a:rPr>
              <a:t> advantage to them compared to the economics of patching for defenders, </a:t>
            </a:r>
            <a:r>
              <a:rPr b="1" i="1" lang="en" sz="1200">
                <a:solidFill>
                  <a:schemeClr val="dk1"/>
                </a:solidFill>
                <a:highlight>
                  <a:srgbClr val="FFF2CC"/>
                </a:highlight>
              </a:rPr>
              <a:t>especially</a:t>
            </a:r>
            <a:r>
              <a:rPr b="1" lang="en" sz="1200">
                <a:solidFill>
                  <a:schemeClr val="dk1"/>
                </a:solidFill>
                <a:highlight>
                  <a:srgbClr val="FFF2CC"/>
                </a:highlight>
              </a:rPr>
              <a:t> for open source software</a:t>
            </a:r>
            <a:r>
              <a:rPr lang="en" sz="1200">
                <a:solidFill>
                  <a:schemeClr val="dk1"/>
                </a:solidFill>
                <a:highlight>
                  <a:srgbClr val="FFF2CC"/>
                </a:highlight>
              </a:rPr>
              <a:t>. </a:t>
            </a:r>
            <a:endParaRPr sz="1200">
              <a:solidFill>
                <a:schemeClr val="dk1"/>
              </a:solidFill>
              <a:highlight>
                <a:srgbClr val="FFF2CC"/>
              </a:highlight>
            </a:endParaRPr>
          </a:p>
          <a:p>
            <a:pPr indent="-304800" lvl="1" marL="914400" rtl="0" algn="l">
              <a:spcBef>
                <a:spcPts val="0"/>
              </a:spcBef>
              <a:spcAft>
                <a:spcPts val="0"/>
              </a:spcAft>
              <a:buClr>
                <a:schemeClr val="dk1"/>
              </a:buClr>
              <a:buSzPts val="1200"/>
              <a:buChar char="○"/>
            </a:pPr>
            <a:r>
              <a:rPr lang="en" sz="1200">
                <a:solidFill>
                  <a:schemeClr val="dk1"/>
                </a:solidFill>
                <a:highlight>
                  <a:srgbClr val="FFF2CC"/>
                </a:highlight>
              </a:rPr>
              <a:t>Threat actors do not generally care</a:t>
            </a:r>
            <a:r>
              <a:rPr lang="en" sz="1200">
                <a:solidFill>
                  <a:schemeClr val="dk1"/>
                </a:solidFill>
                <a:highlight>
                  <a:srgbClr val="FFF2CC"/>
                </a:highlight>
              </a:rPr>
              <a:t> about things like policy or law</a:t>
            </a:r>
            <a:endParaRPr sz="1200">
              <a:solidFill>
                <a:schemeClr val="dk1"/>
              </a:solidFill>
              <a:highlight>
                <a:srgbClr val="FFF2CC"/>
              </a:highlight>
            </a:endParaRPr>
          </a:p>
          <a:p>
            <a:pPr indent="-304800" lvl="1" marL="914400" rtl="0" algn="l">
              <a:spcBef>
                <a:spcPts val="0"/>
              </a:spcBef>
              <a:spcAft>
                <a:spcPts val="0"/>
              </a:spcAft>
              <a:buClr>
                <a:schemeClr val="dk1"/>
              </a:buClr>
              <a:buSzPts val="1200"/>
              <a:buChar char="○"/>
            </a:pPr>
            <a:r>
              <a:rPr lang="en" sz="1200">
                <a:solidFill>
                  <a:schemeClr val="dk1"/>
                </a:solidFill>
                <a:highlight>
                  <a:srgbClr val="FFF2CC"/>
                </a:highlight>
              </a:rPr>
              <a:t>Unlike patching, exploiting OSS does not require multi-stakeholder coordination </a:t>
            </a:r>
            <a:endParaRPr sz="1200">
              <a:solidFill>
                <a:schemeClr val="dk1"/>
              </a:solidFill>
              <a:highlight>
                <a:srgbClr val="FFF2CC"/>
              </a:highlight>
            </a:endParaRPr>
          </a:p>
          <a:p>
            <a:pPr indent="-304800" lvl="1" marL="914400" rtl="0" algn="l">
              <a:spcBef>
                <a:spcPts val="0"/>
              </a:spcBef>
              <a:spcAft>
                <a:spcPts val="0"/>
              </a:spcAft>
              <a:buClr>
                <a:schemeClr val="dk1"/>
              </a:buClr>
              <a:buSzPts val="1200"/>
              <a:buChar char="○"/>
            </a:pPr>
            <a:r>
              <a:rPr i="1" lang="en" sz="1200">
                <a:solidFill>
                  <a:schemeClr val="dk1"/>
                </a:solidFill>
                <a:highlight>
                  <a:srgbClr val="FFF2CC"/>
                </a:highlight>
              </a:rPr>
              <a:t>Threat actors ARE</a:t>
            </a:r>
            <a:r>
              <a:rPr lang="en" sz="1200">
                <a:solidFill>
                  <a:schemeClr val="dk1"/>
                </a:solidFill>
                <a:highlight>
                  <a:srgbClr val="FFF2CC"/>
                </a:highlight>
              </a:rPr>
              <a:t> incentivized to successfully exploit vulnerabilities,</a:t>
            </a:r>
            <a:br>
              <a:rPr lang="en" sz="1200">
                <a:solidFill>
                  <a:schemeClr val="dk1"/>
                </a:solidFill>
                <a:highlight>
                  <a:srgbClr val="FFF2CC"/>
                </a:highlight>
              </a:rPr>
            </a:br>
            <a:r>
              <a:rPr i="1" lang="en" sz="1200">
                <a:solidFill>
                  <a:schemeClr val="dk1"/>
                </a:solidFill>
                <a:highlight>
                  <a:srgbClr val="FFF2CC"/>
                </a:highlight>
              </a:rPr>
              <a:t>In contrast, security </a:t>
            </a:r>
            <a:r>
              <a:rPr i="1" lang="en" sz="1200">
                <a:solidFill>
                  <a:schemeClr val="dk1"/>
                </a:solidFill>
                <a:highlight>
                  <a:srgbClr val="FFF2CC"/>
                </a:highlight>
              </a:rPr>
              <a:t>researchers</a:t>
            </a:r>
            <a:r>
              <a:rPr i="1" lang="en" sz="1200">
                <a:solidFill>
                  <a:schemeClr val="dk1"/>
                </a:solidFill>
                <a:highlight>
                  <a:srgbClr val="FFF2CC"/>
                </a:highlight>
              </a:rPr>
              <a:t> are NOT</a:t>
            </a:r>
            <a:r>
              <a:rPr lang="en" sz="1200">
                <a:solidFill>
                  <a:schemeClr val="dk1"/>
                </a:solidFill>
                <a:highlight>
                  <a:srgbClr val="FFF2CC"/>
                </a:highlight>
              </a:rPr>
              <a:t> generally incentivized to write patches</a:t>
            </a:r>
            <a:endParaRPr sz="1200">
              <a:solidFill>
                <a:schemeClr val="dk1"/>
              </a:solidFill>
              <a:highlight>
                <a:srgbClr val="FFF2CC"/>
              </a:highlight>
            </a:endParaRPr>
          </a:p>
          <a:p>
            <a:pPr indent="-304800" lvl="1" marL="914400" rtl="0" algn="l">
              <a:spcBef>
                <a:spcPts val="0"/>
              </a:spcBef>
              <a:spcAft>
                <a:spcPts val="0"/>
              </a:spcAft>
              <a:buClr>
                <a:schemeClr val="dk1"/>
              </a:buClr>
              <a:buSzPts val="1200"/>
              <a:buChar char="○"/>
            </a:pPr>
            <a:r>
              <a:rPr i="1" lang="en" sz="1200">
                <a:solidFill>
                  <a:schemeClr val="dk1"/>
                </a:solidFill>
                <a:highlight>
                  <a:srgbClr val="FFF2CC"/>
                </a:highlight>
              </a:rPr>
              <a:t>Threat actors’ #1 priority </a:t>
            </a:r>
            <a:r>
              <a:rPr lang="en" sz="1200">
                <a:solidFill>
                  <a:schemeClr val="dk1"/>
                </a:solidFill>
                <a:highlight>
                  <a:srgbClr val="FFF2CC"/>
                </a:highlight>
              </a:rPr>
              <a:t>is to successfully exploit vulnerabilities, </a:t>
            </a:r>
            <a:br>
              <a:rPr lang="en" sz="1200">
                <a:solidFill>
                  <a:schemeClr val="dk1"/>
                </a:solidFill>
                <a:highlight>
                  <a:srgbClr val="FFF2CC"/>
                </a:highlight>
              </a:rPr>
            </a:br>
            <a:r>
              <a:rPr i="1" lang="en" sz="1200">
                <a:solidFill>
                  <a:schemeClr val="dk1"/>
                </a:solidFill>
                <a:highlight>
                  <a:srgbClr val="FFF2CC"/>
                </a:highlight>
              </a:rPr>
              <a:t>In </a:t>
            </a:r>
            <a:r>
              <a:rPr i="1" lang="en" sz="1200">
                <a:solidFill>
                  <a:schemeClr val="dk1"/>
                </a:solidFill>
                <a:highlight>
                  <a:srgbClr val="FFF2CC"/>
                </a:highlight>
              </a:rPr>
              <a:t>contrastt</a:t>
            </a:r>
            <a:r>
              <a:rPr i="1" lang="en" sz="1200">
                <a:solidFill>
                  <a:schemeClr val="dk1"/>
                </a:solidFill>
                <a:highlight>
                  <a:srgbClr val="FFF2CC"/>
                </a:highlight>
              </a:rPr>
              <a:t>, open source maintainers #1 priority</a:t>
            </a:r>
            <a:r>
              <a:rPr lang="en" sz="1200">
                <a:solidFill>
                  <a:schemeClr val="dk1"/>
                </a:solidFill>
                <a:highlight>
                  <a:srgbClr val="FFF2CC"/>
                </a:highlight>
              </a:rPr>
              <a:t> is the core functionality of their project (not writing or applying patches) </a:t>
            </a:r>
            <a:endParaRPr sz="1200">
              <a:solidFill>
                <a:schemeClr val="dk1"/>
              </a:solidFill>
              <a:highlight>
                <a:srgbClr val="FFF2CC"/>
              </a:highlight>
            </a:endParaRPr>
          </a:p>
          <a:p>
            <a:pPr indent="-304800" lvl="1" marL="914400" rtl="0" algn="l">
              <a:spcBef>
                <a:spcPts val="0"/>
              </a:spcBef>
              <a:spcAft>
                <a:spcPts val="0"/>
              </a:spcAft>
              <a:buClr>
                <a:schemeClr val="dk1"/>
              </a:buClr>
              <a:buSzPts val="1200"/>
              <a:buChar char="○"/>
            </a:pPr>
            <a:r>
              <a:rPr lang="en" sz="1200">
                <a:solidFill>
                  <a:schemeClr val="dk1"/>
                </a:solidFill>
                <a:highlight>
                  <a:srgbClr val="FFF2CC"/>
                </a:highlight>
              </a:rPr>
              <a:t>In addition to this, the economics of OSS compared to closed source software differ:</a:t>
            </a:r>
            <a:br>
              <a:rPr lang="en" sz="1200">
                <a:solidFill>
                  <a:schemeClr val="dk1"/>
                </a:solidFill>
                <a:highlight>
                  <a:srgbClr val="FFF2CC"/>
                </a:highlight>
              </a:rPr>
            </a:br>
            <a:r>
              <a:rPr lang="en" sz="1200">
                <a:solidFill>
                  <a:schemeClr val="dk1"/>
                </a:solidFill>
                <a:highlight>
                  <a:srgbClr val="FFF2CC"/>
                </a:highlight>
              </a:rPr>
              <a:t>While enterprise, proprietary software comes with certain expectations of software maintenance and security, open source is “at your own risk” with the understanding that the developers of these codebases may not have the same goals, threat model, or priorities as you</a:t>
            </a:r>
            <a:endParaRPr sz="1200">
              <a:solidFill>
                <a:schemeClr val="dk1"/>
              </a:solidFill>
              <a:highlight>
                <a:srgbClr val="FFF2CC"/>
              </a:highlight>
            </a:endParaRPr>
          </a:p>
          <a:p>
            <a:pPr indent="-317500" lvl="1" marL="914400" rtl="0" algn="l">
              <a:spcBef>
                <a:spcPts val="0"/>
              </a:spcBef>
              <a:spcAft>
                <a:spcPts val="0"/>
              </a:spcAft>
              <a:buClr>
                <a:schemeClr val="dk1"/>
              </a:buClr>
              <a:buSzPts val="1400"/>
              <a:buChar char="○"/>
            </a:pPr>
            <a:r>
              <a:rPr lang="en" sz="1200">
                <a:solidFill>
                  <a:schemeClr val="dk1"/>
                </a:solidFill>
                <a:highlight>
                  <a:srgbClr val="FFF2CC"/>
                </a:highlight>
              </a:rPr>
              <a:t>As a result of all of these interrelated factors, we see a decreasing length of time between vulnerability discovery and exploitation, as well as between vulnerability patching and exploitation. </a:t>
            </a:r>
            <a:br>
              <a:rPr lang="en" sz="1400">
                <a:solidFill>
                  <a:schemeClr val="dk1"/>
                </a:solidFill>
              </a:rPr>
            </a:br>
            <a:br>
              <a:rPr lang="en" sz="1400">
                <a:solidFill>
                  <a:schemeClr val="dk1"/>
                </a:solidFill>
              </a:rPr>
            </a:br>
            <a:br>
              <a:rPr lang="en" sz="1400">
                <a:solidFill>
                  <a:schemeClr val="dk1"/>
                </a:solidFill>
              </a:rPr>
            </a:br>
            <a:br>
              <a:rPr lang="en" sz="1400">
                <a:solidFill>
                  <a:schemeClr val="dk1"/>
                </a:solidFill>
              </a:rPr>
            </a:br>
            <a:r>
              <a:rPr lang="en" sz="1500">
                <a:solidFill>
                  <a:schemeClr val="dk1"/>
                </a:solidFill>
              </a:rPr>
              <a:t>[BUT, THERE ARE EVEN BIGGER REASONS TO WORRY]</a:t>
            </a:r>
            <a:endParaRPr sz="1500">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Data to show this (weave in from google doc; possibly figure out some new things illustrative around transitive dependencies)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Why?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More and more lines of code (metrics?) - CR said there were 4x CVEs over the last 20 years - but lots of unfound things and chaining of things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People don’t seem to be getting better at not introducing vulns (metrics)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Software is getting more complex with greater transitive dependencies (metrics?)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PoC exploits are being seen faster in the wild than they used to be (metrics?) </a:t>
            </a:r>
            <a:endParaRPr sz="15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Mayhem, CGC, findings on AEG, ML-driven PoCs (but not a silver bullet)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Data to show this (weave in from google doc; possibly figure out some new things illustrative around transitive dependencies)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People don’t seem to be getting better at not introducing vulns (metrics)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Software is getting more complex with greater transitive dependencies (metrics?)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PoC exploits are being seen faster in the wild than they used to be (metrics?)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But we’re just struggling as defenders on “how do I email the person who wrote this library”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Copilot shows </a:t>
            </a:r>
            <a:endParaRPr b="1" sz="1200" u="sng">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200" u="sng">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i="1"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i="1" lang="en" sz="1000">
                <a:solidFill>
                  <a:schemeClr val="dk1"/>
                </a:solidFill>
                <a:latin typeface="Helvetica Neue"/>
                <a:ea typeface="Helvetica Neue"/>
                <a:cs typeface="Helvetica Neue"/>
                <a:sym typeface="Helvetica Neue"/>
              </a:rPr>
              <a:t> </a:t>
            </a:r>
            <a:endParaRPr b="1" i="1"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i="1" lang="en" sz="1000">
                <a:solidFill>
                  <a:schemeClr val="dk1"/>
                </a:solidFill>
                <a:latin typeface="Helvetica Neue"/>
                <a:ea typeface="Helvetica Neue"/>
                <a:cs typeface="Helvetica Neue"/>
                <a:sym typeface="Helvetica Neue"/>
              </a:rPr>
              <a:t>I think we have yet to see the true potential of techniques for finding vulnerabilities at scale. Large-scale fuzzing projects, vulnerability discovery query languages such as CodeQL, innovations in program analysis, applications of machine learning to identifying examples of particular bug classes, and recent research in automated exploit generation (AEG) have yet to, in my opinion, become fully realized, and are likely to shift the security landscape. </a:t>
            </a:r>
            <a:endParaRPr b="1" i="1"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i="1" lang="en" sz="1000">
                <a:solidFill>
                  <a:schemeClr val="dk1"/>
                </a:solidFill>
                <a:latin typeface="Helvetica Neue"/>
                <a:ea typeface="Helvetica Neue"/>
                <a:cs typeface="Helvetica Neue"/>
                <a:sym typeface="Helvetica Neue"/>
              </a:rPr>
              <a:t> </a:t>
            </a:r>
            <a:endParaRPr b="1" i="1"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i="1" lang="en" sz="1000">
                <a:solidFill>
                  <a:schemeClr val="dk1"/>
                </a:solidFill>
                <a:latin typeface="Helvetica Neue"/>
                <a:ea typeface="Helvetica Neue"/>
                <a:cs typeface="Helvetica Neue"/>
                <a:sym typeface="Helvetica Neue"/>
              </a:rPr>
              <a:t>What’s simultaneously exciting and terrifying is that the technologies that can be used to hunt vulnerabilities at scale are dual use in nature - they can be used by the defenders, or they can be used by our adversaries. The challenge in this is the truism that defenders have to be right every time, whereas attackers only have to get it right once. </a:t>
            </a:r>
            <a:endParaRPr b="1" i="1" sz="10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81a8c2935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81a8c2935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u="sng">
                <a:solidFill>
                  <a:srgbClr val="FF0000"/>
                </a:solidFill>
                <a:latin typeface="Helvetica Neue"/>
                <a:ea typeface="Helvetica Neue"/>
                <a:cs typeface="Helvetica Neue"/>
                <a:sym typeface="Helvetica Neue"/>
              </a:rPr>
              <a:t>JF </a:t>
            </a:r>
            <a:endParaRPr sz="1200">
              <a:solidFill>
                <a:schemeClr val="dk1"/>
              </a:solidFill>
              <a:highlight>
                <a:srgbClr val="FFF2CC"/>
              </a:highlight>
            </a:endParaRPr>
          </a:p>
          <a:p>
            <a:pPr indent="-304800" lvl="0" marL="457200" rtl="0" algn="l">
              <a:spcBef>
                <a:spcPts val="0"/>
              </a:spcBef>
              <a:spcAft>
                <a:spcPts val="0"/>
              </a:spcAft>
              <a:buClr>
                <a:schemeClr val="dk1"/>
              </a:buClr>
              <a:buSzPts val="1200"/>
              <a:buChar char="●"/>
            </a:pPr>
            <a:r>
              <a:rPr lang="en" sz="1200">
                <a:solidFill>
                  <a:schemeClr val="dk1"/>
                </a:solidFill>
                <a:highlight>
                  <a:srgbClr val="FFF2CC"/>
                </a:highlight>
              </a:rPr>
              <a:t>The second point is that w</a:t>
            </a:r>
            <a:r>
              <a:rPr lang="en" sz="1200">
                <a:solidFill>
                  <a:schemeClr val="dk1"/>
                </a:solidFill>
                <a:highlight>
                  <a:srgbClr val="FFF2CC"/>
                </a:highlight>
              </a:rPr>
              <a:t>e have yet to see the true potential of techniques for finding vulnerabilities at scale. </a:t>
            </a:r>
            <a:r>
              <a:rPr b="1" lang="en" sz="1200">
                <a:solidFill>
                  <a:schemeClr val="dk1"/>
                </a:solidFill>
                <a:highlight>
                  <a:srgbClr val="FFF2CC"/>
                </a:highlight>
              </a:rPr>
              <a:t>What’s simultaneously exciting and terrifying is that the technologies that can be used to hunt vulnerabilities at scale are dual use in nature - they can be used by the defenders, or they can be used by our adversaries</a:t>
            </a:r>
            <a:r>
              <a:rPr lang="en" sz="1200">
                <a:solidFill>
                  <a:schemeClr val="dk1"/>
                </a:solidFill>
                <a:highlight>
                  <a:srgbClr val="FFF2CC"/>
                </a:highlight>
              </a:rPr>
              <a:t> - and our adversaries only have to get it “right” once.</a:t>
            </a:r>
            <a:endParaRPr sz="1200">
              <a:solidFill>
                <a:schemeClr val="dk1"/>
              </a:solidFill>
              <a:highlight>
                <a:srgbClr val="FFF2CC"/>
              </a:highlight>
            </a:endParaRPr>
          </a:p>
          <a:p>
            <a:pPr indent="-304800" lvl="0" marL="457200" rtl="0" algn="l">
              <a:spcBef>
                <a:spcPts val="0"/>
              </a:spcBef>
              <a:spcAft>
                <a:spcPts val="0"/>
              </a:spcAft>
              <a:buClr>
                <a:schemeClr val="dk1"/>
              </a:buClr>
              <a:buSzPts val="1200"/>
              <a:buChar char="●"/>
            </a:pPr>
            <a:r>
              <a:rPr lang="en" sz="1200">
                <a:solidFill>
                  <a:schemeClr val="dk1"/>
                </a:solidFill>
                <a:highlight>
                  <a:srgbClr val="FFF2CC"/>
                </a:highlight>
              </a:rPr>
              <a:t>The uncomfortable truth is that all of these methods that can help defenders find bugs can just as easily be weaponized against us </a:t>
            </a:r>
            <a:endParaRPr sz="1200">
              <a:solidFill>
                <a:schemeClr val="dk1"/>
              </a:solidFill>
              <a:highlight>
                <a:srgbClr val="FFF2CC"/>
              </a:highlight>
            </a:endParaRPr>
          </a:p>
          <a:p>
            <a:pPr indent="-304800" lvl="1" marL="914400" rtl="0" algn="l">
              <a:spcBef>
                <a:spcPts val="0"/>
              </a:spcBef>
              <a:spcAft>
                <a:spcPts val="0"/>
              </a:spcAft>
              <a:buClr>
                <a:srgbClr val="307BF3"/>
              </a:buClr>
              <a:buSzPts val="1200"/>
              <a:buChar char="○"/>
            </a:pPr>
            <a:r>
              <a:rPr lang="en" sz="1200">
                <a:solidFill>
                  <a:srgbClr val="307BF3"/>
                </a:solidFill>
                <a:highlight>
                  <a:srgbClr val="FFF2CC"/>
                </a:highlight>
              </a:rPr>
              <a:t>Scaling of attacker capabilities - large scale fuzzing projects, vulnerability discovery query languages such as CodeQL, innovations in program analysis, applications of machine learning to identifying examples of particular bug classes are all methods by which attackers will potentially be able to scale attacks faster than we can scale patching.</a:t>
            </a:r>
            <a:endParaRPr sz="1200">
              <a:solidFill>
                <a:srgbClr val="307BF3"/>
              </a:solidFill>
              <a:highlight>
                <a:srgbClr val="FFF2CC"/>
              </a:highlight>
            </a:endParaRPr>
          </a:p>
          <a:p>
            <a:pPr indent="-304800" lvl="1" marL="914400" rtl="0" algn="l">
              <a:spcBef>
                <a:spcPts val="0"/>
              </a:spcBef>
              <a:spcAft>
                <a:spcPts val="0"/>
              </a:spcAft>
              <a:buClr>
                <a:srgbClr val="307BF3"/>
              </a:buClr>
              <a:buSzPts val="1200"/>
              <a:buChar char="○"/>
            </a:pPr>
            <a:r>
              <a:rPr lang="en" sz="1200">
                <a:solidFill>
                  <a:srgbClr val="307BF3"/>
                </a:solidFill>
                <a:highlight>
                  <a:srgbClr val="FFF2CC"/>
                </a:highlight>
              </a:rPr>
              <a:t>This concern is compounded by the Automated Exploit Generation (AEG) literature, which is showing that even small, poorly-incentivized academic research has made progress in automating the chaining of attack chains</a:t>
            </a:r>
            <a:endParaRPr sz="1200">
              <a:solidFill>
                <a:srgbClr val="307BF3"/>
              </a:solidFill>
              <a:highlight>
                <a:srgbClr val="FFF2CC"/>
              </a:highlight>
            </a:endParaRPr>
          </a:p>
          <a:p>
            <a:pPr indent="-304800" lvl="1" marL="914400" rtl="0" algn="l">
              <a:spcBef>
                <a:spcPts val="0"/>
              </a:spcBef>
              <a:spcAft>
                <a:spcPts val="0"/>
              </a:spcAft>
              <a:buClr>
                <a:srgbClr val="307BF3"/>
              </a:buClr>
              <a:buSzPts val="1200"/>
              <a:buChar char="○"/>
            </a:pPr>
            <a:r>
              <a:rPr lang="en" sz="1200">
                <a:solidFill>
                  <a:srgbClr val="307BF3"/>
                </a:solidFill>
                <a:highlight>
                  <a:srgbClr val="FFF2CC"/>
                </a:highlight>
              </a:rPr>
              <a:t>Even if you do not buy into the idea that computer science will have advanced sufficiently to allow scalable AEG in the near term, even the most restrained version of our hypothesis - namely, that there is at least some level of efficiency gains possible for vulnerability exploitation - is nevertheless concerning. </a:t>
            </a:r>
            <a:endParaRPr sz="1200">
              <a:solidFill>
                <a:srgbClr val="307BF3"/>
              </a:solidFill>
              <a:highlight>
                <a:srgbClr val="FFF2CC"/>
              </a:highlight>
            </a:endParaRPr>
          </a:p>
          <a:p>
            <a:pPr indent="-304800" lvl="1" marL="914400" rtl="0" algn="l">
              <a:spcBef>
                <a:spcPts val="0"/>
              </a:spcBef>
              <a:spcAft>
                <a:spcPts val="0"/>
              </a:spcAft>
              <a:buClr>
                <a:schemeClr val="dk1"/>
              </a:buClr>
              <a:buSzPts val="1200"/>
              <a:buChar char="○"/>
            </a:pPr>
            <a:r>
              <a:rPr lang="en" sz="1200">
                <a:solidFill>
                  <a:srgbClr val="307BF3"/>
                </a:solidFill>
                <a:highlight>
                  <a:srgbClr val="FFF2CC"/>
                </a:highlight>
              </a:rPr>
              <a:t>Findings in large language models like GPT-3 which show that large language models are particularly good at learning from a corpus of internet text - including code - and generating novel code based on user input (Note: at time of BH CFP submission, the research involving large language models is not yet public)</a:t>
            </a:r>
            <a:br>
              <a:rPr lang="en" sz="1200">
                <a:solidFill>
                  <a:schemeClr val="dk1"/>
                </a:solidFill>
                <a:highlight>
                  <a:srgbClr val="FFF2CC"/>
                </a:highlight>
              </a:rPr>
            </a:br>
            <a:endParaRPr sz="1200">
              <a:solidFill>
                <a:schemeClr val="dk1"/>
              </a:solidFill>
              <a:highlight>
                <a:srgbClr val="FFF2CC"/>
              </a:highlight>
            </a:endParaRPr>
          </a:p>
          <a:p>
            <a:pPr indent="0" lvl="0" marL="0" rtl="0" algn="l">
              <a:spcBef>
                <a:spcPts val="0"/>
              </a:spcBef>
              <a:spcAft>
                <a:spcPts val="0"/>
              </a:spcAft>
              <a:buNone/>
            </a:pPr>
            <a:r>
              <a:rPr lang="en" sz="1400">
                <a:solidFill>
                  <a:schemeClr val="dk1"/>
                </a:solidFill>
              </a:rPr>
              <a:t>Need for quantum-resistant code signing - otherwise, secure/verified software updates after the advent of large-scale quantum computer are impossible</a:t>
            </a:r>
            <a:br>
              <a:rPr lang="en">
                <a:solidFill>
                  <a:schemeClr val="dk1"/>
                </a:solidFill>
              </a:rPr>
            </a:br>
            <a:endParaRPr>
              <a:solidFill>
                <a:schemeClr val="dk1"/>
              </a:solidFill>
            </a:endParaRPr>
          </a:p>
          <a:p>
            <a:pPr indent="0" lvl="0" marL="0" rtl="0" algn="l">
              <a:spcBef>
                <a:spcPts val="400"/>
              </a:spcBef>
              <a:spcAft>
                <a:spcPts val="0"/>
              </a:spcAft>
              <a:buNone/>
            </a:pPr>
            <a:r>
              <a:rPr lang="en" sz="1500">
                <a:solidFill>
                  <a:schemeClr val="dk1"/>
                </a:solidFill>
              </a:rPr>
              <a:t>[BUT, THERE ARE EVEN BIGGER REASONS TO WORRY]</a:t>
            </a:r>
            <a:endParaRPr sz="1500">
              <a:solidFill>
                <a:schemeClr val="dk1"/>
              </a:solidFill>
            </a:endParaRPr>
          </a:p>
          <a:p>
            <a:pPr indent="0" lvl="0" marL="0" rtl="0" algn="l">
              <a:spcBef>
                <a:spcPts val="40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Data to show this (weave in from google doc; possibly figure out some new things illustrative around transitive dependencies)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Why?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More and more lines of code (metrics?) - CR said there were 4x CVEs over the last 20 years - but lots of unfound things and chaining of things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People don’t seem to be getting better at not introducing vulns (metrics)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Software is getting more complex with greater transitive dependencies (metrics?)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PoC exploits are being seen faster in the wild than they used to be (metrics?) </a:t>
            </a:r>
            <a:endParaRPr sz="15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Mayhem, CGC, findings on AEG, ML-driven PoCs (but not a silver bullet)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Data to show this (weave in from google doc; possibly figure out some new things illustrative around transitive dependencies)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People don’t seem to be getting better at not introducing vulns (metrics)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Software is getting more complex with greater transitive dependencies (metrics?)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PoC exploits are being seen faster in the wild than they used to be (metrics?)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But we’re just struggling as defenders on “how do I email the person who wrote this library”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Copilot shows </a:t>
            </a:r>
            <a:endParaRPr b="1" sz="1200" u="sng">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200" u="sng">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i="1"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i="1" lang="en" sz="1000">
                <a:solidFill>
                  <a:schemeClr val="dk1"/>
                </a:solidFill>
                <a:latin typeface="Helvetica Neue"/>
                <a:ea typeface="Helvetica Neue"/>
                <a:cs typeface="Helvetica Neue"/>
                <a:sym typeface="Helvetica Neue"/>
              </a:rPr>
              <a:t> </a:t>
            </a:r>
            <a:endParaRPr b="1" i="1"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i="1" lang="en" sz="1000">
                <a:solidFill>
                  <a:schemeClr val="dk1"/>
                </a:solidFill>
                <a:latin typeface="Helvetica Neue"/>
                <a:ea typeface="Helvetica Neue"/>
                <a:cs typeface="Helvetica Neue"/>
                <a:sym typeface="Helvetica Neue"/>
              </a:rPr>
              <a:t>I think we have yet to see the true potential of techniques for finding vulnerabilities at scale. Large-scale fuzzing projects, vulnerability discovery query languages such as CodeQL, innovations in program analysis, applications of machine learning to identifying examples of particular bug classes, and recent research in automated exploit generation (AEG) have yet to, in my opinion, become fully realized, and are likely to shift the security landscape. </a:t>
            </a:r>
            <a:endParaRPr b="1" i="1"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i="1" lang="en" sz="1000">
                <a:solidFill>
                  <a:schemeClr val="dk1"/>
                </a:solidFill>
                <a:latin typeface="Helvetica Neue"/>
                <a:ea typeface="Helvetica Neue"/>
                <a:cs typeface="Helvetica Neue"/>
                <a:sym typeface="Helvetica Neue"/>
              </a:rPr>
              <a:t> </a:t>
            </a:r>
            <a:endParaRPr b="1" i="1"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i="1" lang="en" sz="1000">
                <a:solidFill>
                  <a:schemeClr val="dk1"/>
                </a:solidFill>
                <a:latin typeface="Helvetica Neue"/>
                <a:ea typeface="Helvetica Neue"/>
                <a:cs typeface="Helvetica Neue"/>
                <a:sym typeface="Helvetica Neue"/>
              </a:rPr>
              <a:t>What’s simultaneously exciting and terrifying is that the technologies that can be used to hunt vulnerabilities at scale are dual use in nature - they can be used by the defenders, or they can be used by our adversaries. The challenge in this is the truism that defenders have to be right every time, whereas attackers only have to get it right once. </a:t>
            </a:r>
            <a:endParaRPr b="1" i="1" sz="10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81a8c293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81a8c293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rPr>
              <a:t>Image credit: Daria Shevtsova, via Pexels </a:t>
            </a:r>
            <a:endParaRPr>
              <a:solidFill>
                <a:schemeClr val="dk1"/>
              </a:solidFill>
              <a:highlight>
                <a:schemeClr val="lt1"/>
              </a:highlight>
            </a:endParaRPr>
          </a:p>
          <a:p>
            <a:pPr indent="0" lvl="0" marL="0" rtl="0" algn="l">
              <a:spcBef>
                <a:spcPts val="0"/>
              </a:spcBef>
              <a:spcAft>
                <a:spcPts val="0"/>
              </a:spcAft>
              <a:buNone/>
            </a:pPr>
            <a:r>
              <a:t/>
            </a:r>
            <a:endParaRPr>
              <a:solidFill>
                <a:schemeClr val="dk1"/>
              </a:solidFill>
              <a:highlight>
                <a:schemeClr val="lt1"/>
              </a:highlight>
            </a:endParaRPr>
          </a:p>
          <a:p>
            <a:pPr indent="-304800" lvl="0" marL="457200" rtl="0" algn="l">
              <a:spcBef>
                <a:spcPts val="0"/>
              </a:spcBef>
              <a:spcAft>
                <a:spcPts val="0"/>
              </a:spcAft>
              <a:buSzPts val="1200"/>
              <a:buChar char="-"/>
            </a:pPr>
            <a:r>
              <a:rPr lang="en" sz="1200">
                <a:highlight>
                  <a:srgbClr val="FFF2CC"/>
                </a:highlight>
              </a:rPr>
              <a:t>To solve this problem, we need not just security research, but security research AT (internet) SCALE. Traditional vulnerability research and the ongoing game of whack-a-mole to find and remediate individual CVEs can only take us so far, and makes its’ highest impact when we prioritize for criticality of the target system - either because it is inherently foundational to the internet or enterprise software, or because it is an upstream </a:t>
            </a:r>
            <a:r>
              <a:rPr lang="en" sz="1200">
                <a:highlight>
                  <a:srgbClr val="FFF2CC"/>
                </a:highlight>
              </a:rPr>
              <a:t>dependency</a:t>
            </a:r>
            <a:r>
              <a:rPr lang="en" sz="1200">
                <a:highlight>
                  <a:srgbClr val="FFF2CC"/>
                </a:highlight>
              </a:rPr>
              <a:t> to those core pieces of infrastructure, or because it presents subtleties in implementation that make it particularly hard to secure (as we might see in cryptographic libraries or low-level machine code), else because it puts a targeted population, ecosystem, or single point of failure in the internet infrastructure at risk</a:t>
            </a:r>
            <a:r>
              <a:rPr lang="en" sz="1200"/>
              <a:t>. </a:t>
            </a:r>
            <a:br>
              <a:rPr lang="en" sz="1200"/>
            </a:br>
            <a:endParaRPr sz="1200"/>
          </a:p>
          <a:p>
            <a:pPr indent="-304800" lvl="0" marL="457200" rtl="0" algn="l">
              <a:spcBef>
                <a:spcPts val="0"/>
              </a:spcBef>
              <a:spcAft>
                <a:spcPts val="0"/>
              </a:spcAft>
              <a:buSzPts val="1200"/>
              <a:buChar char="-"/>
            </a:pPr>
            <a:r>
              <a:rPr lang="en" sz="1200">
                <a:highlight>
                  <a:srgbClr val="FFF2CC"/>
                </a:highlight>
              </a:rPr>
              <a:t>This is thus the motivation for this talk - particularly here at Black Hat amongst security researchers of a broad and diverse range of technical subspecialties, and particularly within the Community track: </a:t>
            </a:r>
            <a:r>
              <a:rPr b="1" lang="en" sz="1200">
                <a:highlight>
                  <a:srgbClr val="FFF2CC"/>
                </a:highlight>
              </a:rPr>
              <a:t>it is only through coordinated and strategic effort that security researchers can attempt to outpace ITW exploitation of vulnerabilities in open source</a:t>
            </a:r>
            <a:r>
              <a:rPr lang="en" sz="1200"/>
              <a:t>. </a:t>
            </a:r>
            <a:br>
              <a:rPr lang="en" sz="1200"/>
            </a:br>
            <a:endParaRPr sz="1200"/>
          </a:p>
          <a:p>
            <a:pPr indent="-304800" lvl="0" marL="457200" rtl="0" algn="l">
              <a:spcBef>
                <a:spcPts val="0"/>
              </a:spcBef>
              <a:spcAft>
                <a:spcPts val="0"/>
              </a:spcAft>
              <a:buSzPts val="1200"/>
              <a:buChar char="-"/>
            </a:pPr>
            <a:r>
              <a:rPr lang="en" sz="1200">
                <a:highlight>
                  <a:srgbClr val="FFF2CC"/>
                </a:highlight>
              </a:rPr>
              <a:t>So we </a:t>
            </a:r>
            <a:r>
              <a:rPr lang="en" sz="1200">
                <a:highlight>
                  <a:srgbClr val="FFF2CC"/>
                </a:highlight>
              </a:rPr>
              <a:t>then</a:t>
            </a:r>
            <a:r>
              <a:rPr lang="en" sz="1200">
                <a:highlight>
                  <a:srgbClr val="FFF2CC"/>
                </a:highlight>
              </a:rPr>
              <a:t> ask ourselves: </a:t>
            </a:r>
            <a:r>
              <a:rPr b="1" lang="en" sz="1200">
                <a:highlight>
                  <a:srgbClr val="FFF2CC"/>
                </a:highlight>
              </a:rPr>
              <a:t>How do we reduce vulnerabilities at scale? </a:t>
            </a:r>
            <a:endParaRPr b="1" sz="1200">
              <a:highlight>
                <a:srgbClr val="FFF2CC"/>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81a8c293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81a8c293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u="sng">
                <a:solidFill>
                  <a:srgbClr val="FF0000"/>
                </a:solidFill>
                <a:latin typeface="Helvetica Neue"/>
                <a:ea typeface="Helvetica Neue"/>
                <a:cs typeface="Helvetica Neue"/>
                <a:sym typeface="Helvetica Neue"/>
              </a:rPr>
              <a:t>JF</a:t>
            </a:r>
            <a:endParaRPr sz="1500">
              <a:solidFill>
                <a:schemeClr val="dk1"/>
              </a:solidFill>
            </a:endParaRPr>
          </a:p>
          <a:p>
            <a:pPr indent="-304800" lvl="0" marL="457200" rtl="0" algn="l">
              <a:spcBef>
                <a:spcPts val="400"/>
              </a:spcBef>
              <a:spcAft>
                <a:spcPts val="0"/>
              </a:spcAft>
              <a:buClr>
                <a:schemeClr val="dk1"/>
              </a:buClr>
              <a:buSzPts val="1200"/>
              <a:buChar char="●"/>
            </a:pPr>
            <a:r>
              <a:rPr lang="en" sz="1200">
                <a:solidFill>
                  <a:schemeClr val="dk1"/>
                </a:solidFill>
              </a:rPr>
              <a:t>In this presentation we’ll be speaking about securing the open source ecosystem</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To begin, we will share a bit about us - myself from the perspective of both a security researcher as well as of someone who, in a past life, designed and ran cryptographic systems in production that protected tens of billions of dollars in daily transactions, and CRob from the perspective of someone who helped coordinate the vulnerability disclosures of some of the most impactful vulnerabilities in our industry over the past 7-8 years.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Lessons learned from the last 20 years of coordinating OSS vulnerability disclosure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Why securing the open source ecosystem matters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Securing OSS at scale has several unique challenges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Offer a threat model of the open source ecosystem,  (because securing OSS is wayyy more than preventing malicious commits)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Why we believe that the insecurity of the open source ecosystem is accelerating based on things like </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Speed at which new vulns are exploited ITW</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Increased use of supply chain attacks </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Advances in computer science making exploitation easier than ever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And we will finally, discuss:</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Techniques for reducing vulns at scale, </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explain the status quo for coordinated work to improve the security of open source, and </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Share how the Open Source Security Foundation is scaling the efforts of security researchers to amplify our impact, as well as how to get involved in openSSF and access a range of resources to support this important work</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Q&amp;A </a:t>
            </a:r>
            <a:endParaRPr sz="1200">
              <a:solidFill>
                <a:schemeClr val="dk1"/>
              </a:solidFill>
              <a:latin typeface="Helvetica Neue"/>
              <a:ea typeface="Helvetica Neue"/>
              <a:cs typeface="Helvetica Neue"/>
              <a:sym typeface="Helvetica Neue"/>
            </a:endParaRPr>
          </a:p>
          <a:p>
            <a:pPr indent="0" lvl="0" marL="0" rtl="0" algn="l">
              <a:spcBef>
                <a:spcPts val="400"/>
              </a:spcBef>
              <a:spcAft>
                <a:spcPts val="0"/>
              </a:spcAft>
              <a:buNone/>
            </a:pPr>
            <a:r>
              <a:t/>
            </a:r>
            <a:endParaRPr/>
          </a:p>
          <a:p>
            <a:pPr indent="-292100" lvl="0" marL="457200" rtl="0" algn="l">
              <a:lnSpc>
                <a:spcPct val="115000"/>
              </a:lnSpc>
              <a:spcBef>
                <a:spcPts val="0"/>
              </a:spcBef>
              <a:spcAft>
                <a:spcPts val="0"/>
              </a:spcAft>
              <a:buClr>
                <a:srgbClr val="6C01B3"/>
              </a:buClr>
              <a:buSzPts val="1000"/>
              <a:buFont typeface="Helvetica Neue"/>
              <a:buChar char="-"/>
            </a:pPr>
            <a:r>
              <a:rPr i="1" lang="en" sz="1000">
                <a:solidFill>
                  <a:srgbClr val="6C01B3"/>
                </a:solidFill>
                <a:latin typeface="Helvetica Neue"/>
                <a:ea typeface="Helvetica Neue"/>
                <a:cs typeface="Helvetica Neue"/>
                <a:sym typeface="Helvetica Neue"/>
              </a:rPr>
              <a:t>coordinating the industry-wide remediation of some of the most impactful vulnerabilities ever disclosed (Heartbleed, Shellshock, Rowhammer, and BlueZ)</a:t>
            </a:r>
            <a:br>
              <a:rPr lang="en"/>
            </a:b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Heartbleed -started it all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World relying on a really powerful package with 1.5 ppl supoprting it </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LF stepped in and OpenSSF is the descendants of that</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What we’ve learned from all of this </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Value of community and working with each other - one org doesn’t have all of the talent to fix it </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Mutual respect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earning this respect and finding good solutions through allowing good ideas </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Meritocracy - stressful and lots of debate and pressure from customers/govt/bad guys</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Securing Critical Projects </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the things the internet depends on isn’t funded by many </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lack of a consortia or govt or whatever making it happen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and open source isn’t even that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but security incentives dont really make it happen </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“millions of silent passengers” with no way of understanding things downstream - this is a failure of modern development - not holding devs/product managers accountable </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and even OpenSSF ppl like us are doing it as a side project - and this is where the funding helps </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How much of the world’s software uses OSS? 60-90%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this is amazing </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Mapping transitive dependency risk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how many ppl contribute to the kernel of something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thousands of devs in the linux kernel but there is one that does NTP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tracing out what would happen “if these 3 things broke, what does the world look like” </a:t>
            </a:r>
            <a:endParaRPr sz="1000">
              <a:solidFill>
                <a:schemeClr val="dk1"/>
              </a:solidFill>
              <a:latin typeface="Helvetica Neue"/>
              <a:ea typeface="Helvetica Neue"/>
              <a:cs typeface="Helvetica Neue"/>
              <a:sym typeface="Helvetica Neue"/>
            </a:endParaRPr>
          </a:p>
          <a:p>
            <a:pPr indent="-292100" lvl="3" marL="18288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NTP, Apache, etc - things used by every web service - foundational ones </a:t>
            </a:r>
            <a:endParaRPr sz="1000">
              <a:solidFill>
                <a:schemeClr val="dk1"/>
              </a:solidFill>
              <a:latin typeface="Helvetica Neue"/>
              <a:ea typeface="Helvetica Neue"/>
              <a:cs typeface="Helvetica Neue"/>
              <a:sym typeface="Helvetica Neue"/>
            </a:endParaRPr>
          </a:p>
          <a:p>
            <a:pPr indent="-292100" lvl="3" marL="18288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Could use the list from OSTIF </a:t>
            </a:r>
            <a:endParaRPr sz="1000">
              <a:solidFill>
                <a:schemeClr val="dk1"/>
              </a:solidFill>
              <a:latin typeface="Helvetica Neue"/>
              <a:ea typeface="Helvetica Neue"/>
              <a:cs typeface="Helvetica Neue"/>
              <a:sym typeface="Helvetica Neue"/>
            </a:endParaRPr>
          </a:p>
          <a:p>
            <a:pPr indent="-292100" lvl="3" marL="18288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Top 20 critical projects</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number of core devs in openssl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vulns being exploited in the wild and us not even knowing about it </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Badges, dashboards, risk ratings, other openssf projects </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Also: thinking about vulns in OSS getting worse and why this is going to get even worse over time </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Free software isn’t free - you need to give some kind of cost/risk/etc or you have to wait etc </a:t>
            </a:r>
            <a:endParaRPr sz="1000">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81a8c293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81a8c293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u="sng">
                <a:solidFill>
                  <a:srgbClr val="FF0000"/>
                </a:solidFill>
                <a:latin typeface="Helvetica Neue"/>
                <a:ea typeface="Helvetica Neue"/>
                <a:cs typeface="Helvetica Neue"/>
                <a:sym typeface="Helvetica Neue"/>
              </a:rPr>
              <a:t>JF/</a:t>
            </a:r>
            <a:r>
              <a:rPr b="1" lang="en" sz="1200" u="sng">
                <a:solidFill>
                  <a:srgbClr val="FF0000"/>
                </a:solidFill>
                <a:latin typeface="Helvetica Neue"/>
                <a:ea typeface="Helvetica Neue"/>
                <a:cs typeface="Helvetica Neue"/>
                <a:sym typeface="Helvetica Neue"/>
              </a:rPr>
              <a:t>CR?? </a:t>
            </a:r>
            <a:endParaRPr>
              <a:solidFill>
                <a:srgbClr val="FF0000"/>
              </a:solidFill>
            </a:endParaRPr>
          </a:p>
          <a:p>
            <a:pPr indent="0" lvl="0" marL="457200" rtl="0" algn="l">
              <a:spcBef>
                <a:spcPts val="0"/>
              </a:spcBef>
              <a:spcAft>
                <a:spcPts val="0"/>
              </a:spcAft>
              <a:buNone/>
            </a:pPr>
            <a:r>
              <a:t/>
            </a:r>
            <a:endParaRPr>
              <a:solidFill>
                <a:srgbClr val="FF0000"/>
              </a:solidFill>
            </a:endParaRPr>
          </a:p>
          <a:p>
            <a:pPr indent="0" lvl="0" marL="457200" rtl="0" algn="l">
              <a:spcBef>
                <a:spcPts val="0"/>
              </a:spcBef>
              <a:spcAft>
                <a:spcPts val="0"/>
              </a:spcAft>
              <a:buNone/>
            </a:pPr>
            <a:r>
              <a:rPr lang="en">
                <a:solidFill>
                  <a:srgbClr val="FF0000"/>
                </a:solidFill>
              </a:rPr>
              <a:t>NOTE TO CROB: I don’t love this slide - we may want to do something different and/or feel free to edit it heavily </a:t>
            </a:r>
            <a:br>
              <a:rPr lang="en">
                <a:solidFill>
                  <a:schemeClr val="dk1"/>
                </a:solidFill>
              </a:rPr>
            </a:br>
            <a:endParaRPr>
              <a:solidFill>
                <a:schemeClr val="dk1"/>
              </a:solidFill>
            </a:endParaRPr>
          </a:p>
          <a:p>
            <a:pPr indent="0" lvl="0" marL="457200" rtl="0" algn="l">
              <a:spcBef>
                <a:spcPts val="0"/>
              </a:spcBef>
              <a:spcAft>
                <a:spcPts val="0"/>
              </a:spcAft>
              <a:buNone/>
            </a:pPr>
            <a:r>
              <a:rPr lang="en">
                <a:solidFill>
                  <a:schemeClr val="dk1"/>
                </a:solidFill>
              </a:rPr>
              <a:t>Picking off vulnerabilities one by one with handcrafted proofs-of-concept doesn’t scale. </a:t>
            </a:r>
            <a:endParaRPr>
              <a:solidFill>
                <a:schemeClr val="dk1"/>
              </a:solidFill>
            </a:endParaRPr>
          </a:p>
          <a:p>
            <a:pPr indent="0" lvl="0" marL="457200" rtl="0" algn="l">
              <a:spcBef>
                <a:spcPts val="0"/>
              </a:spcBef>
              <a:spcAft>
                <a:spcPts val="0"/>
              </a:spcAft>
              <a:buNone/>
            </a:pPr>
            <a:r>
              <a:t/>
            </a:r>
            <a:endParaRPr b="1" sz="1000" u="sng">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000" u="sng">
              <a:solidFill>
                <a:schemeClr val="dk1"/>
              </a:solidFill>
              <a:latin typeface="Helvetica Neue"/>
              <a:ea typeface="Helvetica Neue"/>
              <a:cs typeface="Helvetica Neue"/>
              <a:sym typeface="Helvetica Neue"/>
            </a:endParaRPr>
          </a:p>
          <a:p>
            <a:pPr indent="0" lvl="0" marL="0" rtl="0" algn="l">
              <a:spcBef>
                <a:spcPts val="400"/>
              </a:spcBef>
              <a:spcAft>
                <a:spcPts val="0"/>
              </a:spcAft>
              <a:buNone/>
            </a:pPr>
            <a:r>
              <a:rPr lang="en" sz="1500">
                <a:solidFill>
                  <a:schemeClr val="dk1"/>
                </a:solidFill>
              </a:rPr>
              <a:t>[REDUCING VULNS AT SCALE - HOW? Outline main ways and how they apply to OSS and OpenSSF scalable efforts; some examples outside OpenSSF (large-scale tooling, build integration, types of tooling, secure programming languages etc)]</a:t>
            </a:r>
            <a:endParaRPr b="1" sz="1000" u="sng">
              <a:solidFill>
                <a:schemeClr val="dk1"/>
              </a:solidFill>
              <a:latin typeface="Helvetica Neue"/>
              <a:ea typeface="Helvetica Neue"/>
              <a:cs typeface="Helvetica Neue"/>
              <a:sym typeface="Helvetica Neue"/>
            </a:endParaRPr>
          </a:p>
          <a:p>
            <a:pPr indent="0" lvl="0" marL="0" rtl="0" algn="l">
              <a:lnSpc>
                <a:spcPct val="115000"/>
              </a:lnSpc>
              <a:spcBef>
                <a:spcPts val="400"/>
              </a:spcBef>
              <a:spcAft>
                <a:spcPts val="0"/>
              </a:spcAft>
              <a:buNone/>
            </a:pPr>
            <a:r>
              <a:t/>
            </a:r>
            <a:endParaRPr b="1" sz="1000" u="sng">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n" sz="1000" u="sng">
                <a:solidFill>
                  <a:schemeClr val="dk1"/>
                </a:solidFill>
                <a:latin typeface="Helvetica Neue"/>
                <a:ea typeface="Helvetica Neue"/>
                <a:cs typeface="Helvetica Neue"/>
                <a:sym typeface="Helvetica Neue"/>
              </a:rPr>
              <a:t>Can you imagine a day without zero-day vulnerabilities?</a:t>
            </a:r>
            <a:r>
              <a:rPr lang="en" sz="1000">
                <a:solidFill>
                  <a:schemeClr val="dk1"/>
                </a:solidFill>
                <a:latin typeface="Helvetica Neue"/>
                <a:ea typeface="Helvetica Neue"/>
                <a:cs typeface="Helvetica Neue"/>
                <a:sym typeface="Helvetica Neue"/>
              </a:rPr>
              <a:t>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i="1" lang="en" sz="1000">
                <a:solidFill>
                  <a:schemeClr val="dk1"/>
                </a:solidFill>
                <a:latin typeface="Helvetica Neue"/>
                <a:ea typeface="Helvetica Neue"/>
                <a:cs typeface="Helvetica Neue"/>
                <a:sym typeface="Helvetica Neue"/>
              </a:rPr>
              <a:t>There will always be “unknown unknowns;” there will always be zero-day vulnerabilities. I think this is true in a really profound way. Complexity theoretically, we don’t even know for sure whether one way functions exist, which are a predicate to the existence of secure public-key cryptography. Forgive the hand-waving here, but that may mean that we’re not even sure whether confidentiality of information is possible amongst parties who haven’t already met in real life and pre-exchanged cryptographic keys. Privacy online is predicated on some mathematical assumptions that we think are true, but that we don’t actually know are true. And that’s just one tiny piece (one way functions), in one subfield (cryptography) of security. Even if we had confidence that we could unconditionally protect information using cryptographic techniques, there are many, many other places where security weaknesses can emerge. These are all places where zero-days can live. </a:t>
            </a:r>
            <a:endParaRPr i="1"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Many of the more serious vulnerabilities in software are not easily identified through automated, programmatic techniques such as static analysis. While existing tooling is really good at finding many common and straightforward security vulnerabilities and is an invaluable tool for improving the security of both proprietary and open source software, it is not a panacea.</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 As a result, there are asymmetries between well-resourced projects and those which are not.</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What’s simultaneously exciting and terrifying is that the technologies that can be used to hunt vulnerabilities at scale are dual use in nature - they can be used by the defenders, or they can be used by our adversaries. The challenge in this is the truism that defenders have to be right every time, whereas attackers only have to get it right once.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u="sng">
                <a:solidFill>
                  <a:schemeClr val="dk1"/>
                </a:solidFill>
                <a:latin typeface="Helvetica Neue"/>
                <a:ea typeface="Helvetica Neue"/>
                <a:cs typeface="Helvetica Neue"/>
                <a:sym typeface="Helvetica Neue"/>
              </a:rPr>
              <a:t>How do you prepare for and prevent the unknown?</a:t>
            </a:r>
            <a:endParaRPr sz="1000" u="sng">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I don’t think that we can ever fully prevent the unknown. There will always be “unknown unknowns;” there will always be zero-day vulnerabilities. I think this is true in a really profound way. Complexity theoretically, we don’t even know for sure whether one way functions exist, which are a predicate to the existence of secure public-key cryptography. Forgive the hand-waving here, but that may mean that we’re not even sure whether confidentiality of information is possible amongst parties who haven’t already met in real life and pre-exchanged cryptographic keys. Privacy online is predicated on some mathematical assumptions that we think are true, but that we don’t actually </a:t>
            </a:r>
            <a:r>
              <a:rPr i="1" lang="en" sz="1000">
                <a:solidFill>
                  <a:schemeClr val="dk1"/>
                </a:solidFill>
                <a:latin typeface="Helvetica Neue"/>
                <a:ea typeface="Helvetica Neue"/>
                <a:cs typeface="Helvetica Neue"/>
                <a:sym typeface="Helvetica Neue"/>
              </a:rPr>
              <a:t>know </a:t>
            </a:r>
            <a:r>
              <a:rPr lang="en" sz="1000">
                <a:solidFill>
                  <a:schemeClr val="dk1"/>
                </a:solidFill>
                <a:latin typeface="Helvetica Neue"/>
                <a:ea typeface="Helvetica Neue"/>
                <a:cs typeface="Helvetica Neue"/>
                <a:sym typeface="Helvetica Neue"/>
              </a:rPr>
              <a:t>are true. And that’s just one tiny piece (one way functions), in one subfield (cryptography) of security. Even if we had confidence that we could unconditionally protect information using cryptographic techniques, there are many, many other places where security weaknesses can emerge. These are all places where zero-days can live.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In the face of all that is unknown, what can we do?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1200"/>
              </a:spcBef>
              <a:spcAft>
                <a:spcPts val="0"/>
              </a:spcAft>
              <a:buClr>
                <a:schemeClr val="dk1"/>
              </a:buClr>
              <a:buSzPts val="1000"/>
              <a:buFont typeface="Helvetica Neue"/>
              <a:buAutoNum type="arabicPeriod"/>
            </a:pPr>
            <a:r>
              <a:rPr b="1" lang="en" sz="1000">
                <a:solidFill>
                  <a:schemeClr val="dk1"/>
                </a:solidFill>
                <a:latin typeface="Helvetica Neue"/>
                <a:ea typeface="Helvetica Neue"/>
                <a:cs typeface="Helvetica Neue"/>
                <a:sym typeface="Helvetica Neue"/>
              </a:rPr>
              <a:t>We can face the unknown as soon as possible</a:t>
            </a:r>
            <a:endParaRPr b="1"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Vulnerabilities can be discovered and remediated at any stage of the software development lifecycle. The earlier they are detected - or even </a:t>
            </a:r>
            <a:r>
              <a:rPr i="1" lang="en" sz="1000">
                <a:solidFill>
                  <a:schemeClr val="dk1"/>
                </a:solidFill>
                <a:latin typeface="Helvetica Neue"/>
                <a:ea typeface="Helvetica Neue"/>
                <a:cs typeface="Helvetica Neue"/>
                <a:sym typeface="Helvetica Neue"/>
              </a:rPr>
              <a:t>prevented </a:t>
            </a:r>
            <a:r>
              <a:rPr lang="en" sz="1000">
                <a:solidFill>
                  <a:schemeClr val="dk1"/>
                </a:solidFill>
                <a:latin typeface="Helvetica Neue"/>
                <a:ea typeface="Helvetica Neue"/>
                <a:cs typeface="Helvetica Neue"/>
                <a:sym typeface="Helvetica Neue"/>
              </a:rPr>
              <a:t>- the less costly they are to fix, and the less likely they are to harm end users of a system. Sometimes this is referred to as “shifting left” - dealing with the inevitable bugs in code earlier in the development timeline, and ideally preventing them from ever showing up in production systems.</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eriod"/>
            </a:pPr>
            <a:r>
              <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In practice, this involves techniques such as threat modelling to understand the attack surface of our systems, building security into our systems from the very beginning and by design, and using safer programming languages. It also involves integrating security into the SDLC and automating as much of it as possible, such as through the introduction of static analysis and fuzzing as a part of developers’ CI/CD pipelines. </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eriod"/>
            </a:pPr>
            <a:r>
              <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eriod"/>
            </a:pPr>
            <a:r>
              <a:rPr b="1" lang="en" sz="1000">
                <a:solidFill>
                  <a:schemeClr val="dk1"/>
                </a:solidFill>
                <a:latin typeface="Helvetica Neue"/>
                <a:ea typeface="Helvetica Neue"/>
                <a:cs typeface="Helvetica Neue"/>
                <a:sym typeface="Helvetica Neue"/>
              </a:rPr>
              <a:t>We can shine a light on the unknown and make some of it “known”</a:t>
            </a:r>
            <a:br>
              <a:rPr b="1" lang="en" sz="1000">
                <a:solidFill>
                  <a:schemeClr val="dk1"/>
                </a:solidFill>
                <a:latin typeface="Helvetica Neue"/>
                <a:ea typeface="Helvetica Neue"/>
                <a:cs typeface="Helvetica Neue"/>
                <a:sym typeface="Helvetica Neue"/>
              </a:rPr>
            </a:br>
            <a:r>
              <a:rPr lang="en" sz="1000">
                <a:solidFill>
                  <a:schemeClr val="dk1"/>
                </a:solidFill>
                <a:latin typeface="Helvetica Neue"/>
                <a:ea typeface="Helvetica Neue"/>
                <a:cs typeface="Helvetica Neue"/>
                <a:sym typeface="Helvetica Neue"/>
              </a:rPr>
              <a:t>Many of the vulnerabilities behind some of the most damaging breaches that organizations have recently faced are bug types that have existed for decades. Why do buffer overflows and cross-site scripting attacks still make it into production code? Because bugs are often cheap to create and more expensive to find. </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eriod"/>
            </a:pPr>
            <a:r>
              <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However, by shining a light on our pre-production codebases through techniques like code review, static analysis, fuzzing, and penetration testing, we can see more of the vulnerabilities in our code that we would have otherwise, and we can do this long before our adversaries can. This helps us have less “unknowns.”</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eriod"/>
            </a:pPr>
            <a:r>
              <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eriod"/>
            </a:pPr>
            <a:r>
              <a:rPr b="1" lang="en" sz="1000">
                <a:solidFill>
                  <a:schemeClr val="dk1"/>
                </a:solidFill>
                <a:latin typeface="Helvetica Neue"/>
                <a:ea typeface="Helvetica Neue"/>
                <a:cs typeface="Helvetica Neue"/>
                <a:sym typeface="Helvetica Neue"/>
              </a:rPr>
              <a:t>We can prepare ourselves to handle whatever comes next </a:t>
            </a:r>
            <a:endParaRPr b="1"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We cannot fully prevent zero-days, but we can prepare ourselves to handle zero-days. Organizations can ready themselves to cope with these more quickly and effectively by maintaining the basics, including things like: strong threat intelligence feeds and vulnerability management processes, appropriate segregation, backup and failover infrastructure, meaningful logging and monitoring, maintaining incident response playbooks, keeping rigorous records of IT and data assets, and a focus on understanding and protecting your organization’s ‘crown jewels’. </a:t>
            </a:r>
            <a:endParaRPr sz="1000">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b81a8c2935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b81a8c2935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u="sng">
                <a:solidFill>
                  <a:srgbClr val="FF0000"/>
                </a:solidFill>
                <a:latin typeface="Helvetica Neue"/>
                <a:ea typeface="Helvetica Neue"/>
                <a:cs typeface="Helvetica Neue"/>
                <a:sym typeface="Helvetica Neue"/>
              </a:rPr>
              <a:t>CR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b81a8c2935_0_27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u="sng">
                <a:solidFill>
                  <a:srgbClr val="FF0000"/>
                </a:solidFill>
                <a:latin typeface="Helvetica Neue"/>
                <a:ea typeface="Helvetica Neue"/>
                <a:cs typeface="Helvetica Neue"/>
                <a:sym typeface="Helvetica Neue"/>
              </a:rPr>
              <a:t>CR </a:t>
            </a:r>
            <a:endParaRPr/>
          </a:p>
        </p:txBody>
      </p:sp>
      <p:sp>
        <p:nvSpPr>
          <p:cNvPr id="322" name="Google Shape;322;gb81a8c2935_0_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b81a8c293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b81a8c293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u="sng">
                <a:solidFill>
                  <a:srgbClr val="FF0000"/>
                </a:solidFill>
                <a:latin typeface="Helvetica Neue"/>
                <a:ea typeface="Helvetica Neue"/>
                <a:cs typeface="Helvetica Neue"/>
                <a:sym typeface="Helvetica Neue"/>
              </a:rPr>
              <a:t>JF/</a:t>
            </a:r>
            <a:r>
              <a:rPr b="1" lang="en" sz="1200" u="sng">
                <a:solidFill>
                  <a:srgbClr val="FF0000"/>
                </a:solidFill>
                <a:latin typeface="Helvetica Neue"/>
                <a:ea typeface="Helvetica Neue"/>
                <a:cs typeface="Helvetica Neue"/>
                <a:sym typeface="Helvetica Neue"/>
              </a:rPr>
              <a:t>CR? </a:t>
            </a:r>
            <a:endParaRPr b="1" sz="1500" u="sng">
              <a:solidFill>
                <a:srgbClr val="FF0000"/>
              </a:solidFill>
              <a:highlight>
                <a:srgbClr val="FFF2CC"/>
              </a:highlight>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n" sz="1500" u="sng">
                <a:solidFill>
                  <a:schemeClr val="dk1"/>
                </a:solidFill>
                <a:highlight>
                  <a:srgbClr val="FFF2CC"/>
                </a:highlight>
                <a:latin typeface="Helvetica Neue"/>
                <a:ea typeface="Helvetica Neue"/>
                <a:cs typeface="Helvetica Neue"/>
                <a:sym typeface="Helvetica Neue"/>
              </a:rPr>
              <a:t>What is needed to make open source more secure?</a:t>
            </a:r>
            <a:r>
              <a:rPr b="1" lang="en" sz="1500">
                <a:solidFill>
                  <a:schemeClr val="dk1"/>
                </a:solidFill>
                <a:highlight>
                  <a:srgbClr val="FFF2CC"/>
                </a:highlight>
                <a:latin typeface="Helvetica Neue"/>
                <a:ea typeface="Helvetica Neue"/>
                <a:cs typeface="Helvetica Neue"/>
                <a:sym typeface="Helvetica Neue"/>
              </a:rPr>
              <a:t> </a:t>
            </a:r>
            <a:endParaRPr b="1" sz="1500">
              <a:solidFill>
                <a:schemeClr val="dk1"/>
              </a:solidFill>
              <a:highlight>
                <a:srgbClr val="FFF2CC"/>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highlight>
                  <a:srgbClr val="FFF2CC"/>
                </a:highlight>
                <a:latin typeface="Helvetica Neue"/>
                <a:ea typeface="Helvetica Neue"/>
                <a:cs typeface="Helvetica Neue"/>
                <a:sym typeface="Helvetica Neue"/>
              </a:rPr>
              <a:t>Articulating a cohesive </a:t>
            </a:r>
            <a:r>
              <a:rPr b="1" lang="en" sz="1200">
                <a:solidFill>
                  <a:schemeClr val="dk1"/>
                </a:solidFill>
                <a:highlight>
                  <a:srgbClr val="FFF2CC"/>
                </a:highlight>
                <a:latin typeface="Helvetica Neue"/>
                <a:ea typeface="Helvetica Neue"/>
                <a:cs typeface="Helvetica Neue"/>
                <a:sym typeface="Helvetica Neue"/>
              </a:rPr>
              <a:t>threat model of the open source ecosystem,</a:t>
            </a:r>
            <a:r>
              <a:rPr lang="en" sz="1200">
                <a:solidFill>
                  <a:schemeClr val="dk1"/>
                </a:solidFill>
                <a:highlight>
                  <a:srgbClr val="FFF2CC"/>
                </a:highlight>
                <a:latin typeface="Helvetica Neue"/>
                <a:ea typeface="Helvetica Neue"/>
                <a:cs typeface="Helvetica Neue"/>
                <a:sym typeface="Helvetica Neue"/>
              </a:rPr>
              <a:t> to identify and communicate to developers, maintainers, and users </a:t>
            </a:r>
            <a:r>
              <a:rPr lang="en" sz="1200">
                <a:solidFill>
                  <a:schemeClr val="dk1"/>
                </a:solidFill>
                <a:highlight>
                  <a:srgbClr val="FFF2CC"/>
                </a:highlight>
              </a:rPr>
              <a:t>the many places and points in time at which a project can be compromised. </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highlight>
                  <a:srgbClr val="FFF2CC"/>
                </a:highlight>
                <a:latin typeface="Helvetica Neue"/>
                <a:ea typeface="Helvetica Neue"/>
                <a:cs typeface="Helvetica Neue"/>
                <a:sym typeface="Helvetica Neue"/>
              </a:rPr>
              <a:t>A shared, data-driven </a:t>
            </a:r>
            <a:r>
              <a:rPr b="1" lang="en" sz="1200">
                <a:solidFill>
                  <a:schemeClr val="dk1"/>
                </a:solidFill>
                <a:highlight>
                  <a:srgbClr val="FFF2CC"/>
                </a:highlight>
                <a:latin typeface="Helvetica Neue"/>
                <a:ea typeface="Helvetica Neue"/>
                <a:cs typeface="Helvetica Neue"/>
                <a:sym typeface="Helvetica Neue"/>
              </a:rPr>
              <a:t>identification of the world’s most critical open source projects</a:t>
            </a:r>
            <a:r>
              <a:rPr lang="en" sz="1200">
                <a:solidFill>
                  <a:schemeClr val="dk1"/>
                </a:solidFill>
                <a:highlight>
                  <a:srgbClr val="FFF2CC"/>
                </a:highlight>
                <a:latin typeface="Helvetica Neue"/>
                <a:ea typeface="Helvetica Neue"/>
                <a:cs typeface="Helvetica Neue"/>
                <a:sym typeface="Helvetica Neue"/>
              </a:rPr>
              <a:t>, to help prioritize the allocation of resources (including funding for security reviews and improvements) toward these widely-deployed, high-impact codebases. </a:t>
            </a:r>
            <a:r>
              <a:rPr lang="en" sz="1200">
                <a:solidFill>
                  <a:schemeClr val="dk1"/>
                </a:solidFill>
                <a:highlight>
                  <a:srgbClr val="FFF2CC"/>
                </a:highlight>
              </a:rPr>
              <a:t>Identifying the most critical open source projects - even if these aren’t always the obvious projects - to help prioritize the allocation of resources toward these widely-deployed, high-impact codebases.</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b="1" lang="en" sz="1200">
                <a:solidFill>
                  <a:schemeClr val="dk1"/>
                </a:solidFill>
                <a:highlight>
                  <a:srgbClr val="FFF2CC"/>
                </a:highlight>
                <a:latin typeface="Helvetica Neue"/>
                <a:ea typeface="Helvetica Neue"/>
                <a:cs typeface="Helvetica Neue"/>
                <a:sym typeface="Helvetica Neue"/>
              </a:rPr>
              <a:t>Interventions to prevent vulnerabilities in the first place</a:t>
            </a:r>
            <a:r>
              <a:rPr lang="en" sz="1200">
                <a:solidFill>
                  <a:schemeClr val="dk1"/>
                </a:solidFill>
                <a:highlight>
                  <a:srgbClr val="FFF2CC"/>
                </a:highlight>
                <a:latin typeface="Helvetica Neue"/>
                <a:ea typeface="Helvetica Neue"/>
                <a:cs typeface="Helvetica Neue"/>
                <a:sym typeface="Helvetica Neue"/>
              </a:rPr>
              <a:t>, introduced at various places in the development lifecycle. This could include everything from safe(r) programming languages, to developer education programs, as well as free and usable program analysis tooling. </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spcBef>
                <a:spcPts val="0"/>
              </a:spcBef>
              <a:spcAft>
                <a:spcPts val="0"/>
              </a:spcAft>
              <a:buClr>
                <a:schemeClr val="dk1"/>
              </a:buClr>
              <a:buSzPts val="1200"/>
              <a:buFont typeface="Helvetica Neue"/>
              <a:buChar char="●"/>
            </a:pPr>
            <a:r>
              <a:rPr b="1" lang="en" sz="1200">
                <a:solidFill>
                  <a:schemeClr val="dk1"/>
                </a:solidFill>
                <a:highlight>
                  <a:srgbClr val="FFF2CC"/>
                </a:highlight>
              </a:rPr>
              <a:t>Preventing inherited security debt</a:t>
            </a:r>
            <a:r>
              <a:rPr lang="en" sz="1200">
                <a:solidFill>
                  <a:schemeClr val="dk1"/>
                </a:solidFill>
                <a:highlight>
                  <a:srgbClr val="FFF2CC"/>
                </a:highlight>
              </a:rPr>
              <a:t> through tools that can help developers obtain and users assess the security of a project (such as the CII Best Practices badge)</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highlight>
                  <a:srgbClr val="FFF2CC"/>
                </a:highlight>
                <a:latin typeface="Helvetica Neue"/>
                <a:ea typeface="Helvetica Neue"/>
                <a:cs typeface="Helvetica Neue"/>
                <a:sym typeface="Helvetica Neue"/>
              </a:rPr>
              <a:t>Continued research and open source </a:t>
            </a:r>
            <a:r>
              <a:rPr b="1" lang="en" sz="1200">
                <a:solidFill>
                  <a:schemeClr val="dk1"/>
                </a:solidFill>
                <a:highlight>
                  <a:srgbClr val="FFF2CC"/>
                </a:highlight>
                <a:latin typeface="Helvetica Neue"/>
                <a:ea typeface="Helvetica Neue"/>
                <a:cs typeface="Helvetica Neue"/>
                <a:sym typeface="Helvetica Neue"/>
              </a:rPr>
              <a:t>tool development</a:t>
            </a:r>
            <a:r>
              <a:rPr lang="en" sz="1200">
                <a:solidFill>
                  <a:schemeClr val="dk1"/>
                </a:solidFill>
                <a:highlight>
                  <a:srgbClr val="FFF2CC"/>
                </a:highlight>
                <a:latin typeface="Helvetica Neue"/>
                <a:ea typeface="Helvetica Neue"/>
                <a:cs typeface="Helvetica Neue"/>
                <a:sym typeface="Helvetica Neue"/>
              </a:rPr>
              <a:t> to scalably find as many vulnerabilities as possible in a codebase in a repeatable and automated way, </a:t>
            </a:r>
            <a:r>
              <a:rPr lang="en" sz="1200">
                <a:solidFill>
                  <a:schemeClr val="dk1"/>
                </a:solidFill>
                <a:highlight>
                  <a:srgbClr val="FFF2CC"/>
                </a:highlight>
              </a:rPr>
              <a:t> and integrating this into build pipelines.  </a:t>
            </a:r>
            <a:r>
              <a:rPr lang="en" sz="1200">
                <a:solidFill>
                  <a:schemeClr val="dk1"/>
                </a:solidFill>
                <a:highlight>
                  <a:srgbClr val="FFF2CC"/>
                </a:highlight>
                <a:latin typeface="Helvetica Neue"/>
                <a:ea typeface="Helvetica Neue"/>
                <a:cs typeface="Helvetica Neue"/>
                <a:sym typeface="Helvetica Neue"/>
              </a:rPr>
              <a:t>.  </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highlight>
                  <a:srgbClr val="FFF2CC"/>
                </a:highlight>
                <a:latin typeface="Helvetica Neue"/>
                <a:ea typeface="Helvetica Neue"/>
                <a:cs typeface="Helvetica Neue"/>
                <a:sym typeface="Helvetica Neue"/>
              </a:rPr>
              <a:t>Investments in </a:t>
            </a:r>
            <a:r>
              <a:rPr b="1" lang="en" sz="1200">
                <a:solidFill>
                  <a:schemeClr val="dk1"/>
                </a:solidFill>
                <a:highlight>
                  <a:srgbClr val="FFF2CC"/>
                </a:highlight>
                <a:latin typeface="Helvetica Neue"/>
                <a:ea typeface="Helvetica Neue"/>
                <a:cs typeface="Helvetica Neue"/>
                <a:sym typeface="Helvetica Neue"/>
              </a:rPr>
              <a:t>technical security reviews</a:t>
            </a:r>
            <a:r>
              <a:rPr lang="en" sz="1200">
                <a:solidFill>
                  <a:schemeClr val="dk1"/>
                </a:solidFill>
                <a:highlight>
                  <a:srgbClr val="FFF2CC"/>
                </a:highlight>
                <a:latin typeface="Helvetica Neue"/>
                <a:ea typeface="Helvetica Neue"/>
                <a:cs typeface="Helvetica Neue"/>
                <a:sym typeface="Helvetica Neue"/>
              </a:rPr>
              <a:t> of critical open source projects, to help uncover and remediate vulnerabilities the tools may have missed in our most important, widely-used, or foundational open source projects. </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spcBef>
                <a:spcPts val="0"/>
              </a:spcBef>
              <a:spcAft>
                <a:spcPts val="0"/>
              </a:spcAft>
              <a:buClr>
                <a:schemeClr val="dk1"/>
              </a:buClr>
              <a:buSzPts val="1200"/>
              <a:buFont typeface="Helvetica Neue"/>
              <a:buChar char="●"/>
            </a:pPr>
            <a:r>
              <a:rPr b="1" lang="en" sz="1200">
                <a:solidFill>
                  <a:schemeClr val="dk1"/>
                </a:solidFill>
                <a:highlight>
                  <a:srgbClr val="FFF2CC"/>
                </a:highlight>
              </a:rPr>
              <a:t>Coordinated patching and incident response support to respond to high-impact vulnerabilities</a:t>
            </a:r>
            <a:r>
              <a:rPr lang="en" sz="1200">
                <a:solidFill>
                  <a:schemeClr val="dk1"/>
                </a:solidFill>
                <a:highlight>
                  <a:srgbClr val="FFF2CC"/>
                </a:highlight>
              </a:rPr>
              <a:t> in open source software</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highlight>
                  <a:srgbClr val="FFF2CC"/>
                </a:highlight>
                <a:latin typeface="Helvetica Neue"/>
                <a:ea typeface="Helvetica Neue"/>
                <a:cs typeface="Helvetica Neue"/>
                <a:sym typeface="Helvetica Neue"/>
              </a:rPr>
              <a:t>Better </a:t>
            </a:r>
            <a:r>
              <a:rPr b="1" lang="en" sz="1200">
                <a:solidFill>
                  <a:schemeClr val="dk1"/>
                </a:solidFill>
                <a:highlight>
                  <a:srgbClr val="FFF2CC"/>
                </a:highlight>
                <a:latin typeface="Helvetica Neue"/>
                <a:ea typeface="Helvetica Neue"/>
                <a:cs typeface="Helvetica Neue"/>
                <a:sym typeface="Helvetica Neue"/>
              </a:rPr>
              <a:t>vulnerability disclosure processes, response, and workflows </a:t>
            </a:r>
            <a:r>
              <a:rPr lang="en" sz="1200">
                <a:solidFill>
                  <a:schemeClr val="dk1"/>
                </a:solidFill>
                <a:highlight>
                  <a:srgbClr val="FFF2CC"/>
                </a:highlight>
                <a:latin typeface="Helvetica Neue"/>
                <a:ea typeface="Helvetica Neue"/>
                <a:cs typeface="Helvetica Neue"/>
                <a:sym typeface="Helvetica Neue"/>
              </a:rPr>
              <a:t>with OSS maintainers.  </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b="1" lang="en" sz="1200">
                <a:solidFill>
                  <a:schemeClr val="dk1"/>
                </a:solidFill>
                <a:highlight>
                  <a:srgbClr val="FFF2CC"/>
                </a:highlight>
                <a:latin typeface="Helvetica Neue"/>
                <a:ea typeface="Helvetica Neue"/>
                <a:cs typeface="Helvetica Neue"/>
                <a:sym typeface="Helvetica Neue"/>
              </a:rPr>
              <a:t>Coordinated, prioritized funding </a:t>
            </a:r>
            <a:r>
              <a:rPr lang="en" sz="1200">
                <a:solidFill>
                  <a:schemeClr val="dk1"/>
                </a:solidFill>
                <a:highlight>
                  <a:srgbClr val="FFF2CC"/>
                </a:highlight>
                <a:latin typeface="Helvetica Neue"/>
                <a:ea typeface="Helvetica Neue"/>
                <a:cs typeface="Helvetica Neue"/>
                <a:sym typeface="Helvetica Neue"/>
              </a:rPr>
              <a:t>for security improvements, audits, and research, ideally allocated in a coordinated and strategic way so that it can do the most good for the ecosystem as a whole. </a:t>
            </a:r>
            <a:endParaRPr sz="1400">
              <a:solidFill>
                <a:schemeClr val="dk1"/>
              </a:solidFill>
              <a:highlight>
                <a:srgbClr val="FFF2CC"/>
              </a:highlight>
            </a:endParaRPr>
          </a:p>
          <a:p>
            <a:pPr indent="0" lvl="0" marL="0" rtl="0" algn="l">
              <a:spcBef>
                <a:spcPts val="1200"/>
              </a:spcBef>
              <a:spcAft>
                <a:spcPts val="0"/>
              </a:spcAft>
              <a:buNone/>
            </a:pPr>
            <a:r>
              <a:t/>
            </a:r>
            <a:endParaRPr sz="12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b81a8c293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b81a8c293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u="sng">
                <a:solidFill>
                  <a:srgbClr val="FF0000"/>
                </a:solidFill>
                <a:latin typeface="Helvetica Neue"/>
                <a:ea typeface="Helvetica Neue"/>
                <a:cs typeface="Helvetica Neue"/>
                <a:sym typeface="Helvetica Neue"/>
              </a:rPr>
              <a:t>CR </a:t>
            </a:r>
            <a:endParaRPr b="1">
              <a:solidFill>
                <a:srgbClr val="FF0000"/>
              </a:solidFill>
            </a:endParaRPr>
          </a:p>
          <a:p>
            <a:pPr indent="-298450" lvl="0" marL="457200" rtl="0" algn="l">
              <a:spcBef>
                <a:spcPts val="0"/>
              </a:spcBef>
              <a:spcAft>
                <a:spcPts val="0"/>
              </a:spcAft>
              <a:buSzPts val="1100"/>
              <a:buChar char="-"/>
            </a:pPr>
            <a:r>
              <a:rPr lang="en"/>
              <a:t>Timeline </a:t>
            </a:r>
            <a:endParaRPr/>
          </a:p>
          <a:p>
            <a:pPr indent="-298450" lvl="1" marL="914400" rtl="0" algn="l">
              <a:spcBef>
                <a:spcPts val="0"/>
              </a:spcBef>
              <a:spcAft>
                <a:spcPts val="0"/>
              </a:spcAft>
              <a:buSzPts val="1100"/>
              <a:buChar char="-"/>
            </a:pPr>
            <a:r>
              <a:rPr lang="en"/>
              <a:t>2014 Heartbleed </a:t>
            </a:r>
            <a:endParaRPr/>
          </a:p>
          <a:p>
            <a:pPr indent="-298450" lvl="1" marL="914400" rtl="0" algn="l">
              <a:spcBef>
                <a:spcPts val="0"/>
              </a:spcBef>
              <a:spcAft>
                <a:spcPts val="0"/>
              </a:spcAft>
              <a:buSzPts val="1100"/>
              <a:buChar char="-"/>
            </a:pPr>
            <a:r>
              <a:rPr lang="en"/>
              <a:t>??</a:t>
            </a:r>
            <a:endParaRPr/>
          </a:p>
          <a:p>
            <a:pPr indent="-298450" lvl="1" marL="914400" rtl="0" algn="l">
              <a:spcBef>
                <a:spcPts val="0"/>
              </a:spcBef>
              <a:spcAft>
                <a:spcPts val="0"/>
              </a:spcAft>
              <a:buSzPts val="1100"/>
              <a:buChar char="-"/>
            </a:pPr>
            <a:r>
              <a:rPr lang="en"/>
              <a:t>CII - Core Infra Initiative (now part of OpenSSF) </a:t>
            </a:r>
            <a:endParaRPr/>
          </a:p>
          <a:p>
            <a:pPr indent="-298450" lvl="1" marL="914400" rtl="0" algn="l">
              <a:spcBef>
                <a:spcPts val="0"/>
              </a:spcBef>
              <a:spcAft>
                <a:spcPts val="0"/>
              </a:spcAft>
              <a:buSzPts val="1100"/>
              <a:buChar char="-"/>
            </a:pPr>
            <a:r>
              <a:rPr lang="en"/>
              <a:t>OSS-fuzz </a:t>
            </a:r>
            <a:endParaRPr/>
          </a:p>
          <a:p>
            <a:pPr indent="-298450" lvl="1" marL="914400" rtl="0" algn="l">
              <a:spcBef>
                <a:spcPts val="0"/>
              </a:spcBef>
              <a:spcAft>
                <a:spcPts val="0"/>
              </a:spcAft>
              <a:buSzPts val="1100"/>
              <a:buChar char="-"/>
            </a:pPr>
            <a:r>
              <a:rPr lang="en"/>
              <a:t>2020 OSSC + JOSSI = OpenSSF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b81a8c293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b81a8c293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u="sng">
                <a:solidFill>
                  <a:srgbClr val="FF0000"/>
                </a:solidFill>
                <a:latin typeface="Helvetica Neue"/>
                <a:ea typeface="Helvetica Neue"/>
                <a:cs typeface="Helvetica Neue"/>
                <a:sym typeface="Helvetica Neue"/>
              </a:rPr>
              <a:t>CR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b81a8c293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b81a8c293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u="sng">
                <a:solidFill>
                  <a:srgbClr val="FF0000"/>
                </a:solidFill>
                <a:latin typeface="Helvetica Neue"/>
                <a:ea typeface="Helvetica Neue"/>
                <a:cs typeface="Helvetica Neue"/>
                <a:sym typeface="Helvetica Neue"/>
              </a:rPr>
              <a:t>CR </a:t>
            </a:r>
            <a:br>
              <a:rPr b="1" lang="en" sz="1200" u="sng">
                <a:solidFill>
                  <a:schemeClr val="dk1"/>
                </a:solidFill>
                <a:latin typeface="Helvetica Neue"/>
                <a:ea typeface="Helvetica Neue"/>
                <a:cs typeface="Helvetica Neue"/>
                <a:sym typeface="Helvetica Neue"/>
              </a:rPr>
            </a:br>
            <a:r>
              <a:rPr b="1" lang="en" sz="1200" u="sng">
                <a:solidFill>
                  <a:schemeClr val="dk1"/>
                </a:solidFill>
                <a:latin typeface="Helvetica Neue"/>
                <a:ea typeface="Helvetica Neue"/>
                <a:cs typeface="Helvetica Neue"/>
                <a:sym typeface="Helvetica Neue"/>
              </a:rPr>
              <a:t>What is OpenSSF and what are you trying to achieve?</a:t>
            </a:r>
            <a:r>
              <a:rPr lang="en" sz="1200" u="sng">
                <a:solidFill>
                  <a:schemeClr val="dk1"/>
                </a:solidFill>
                <a:latin typeface="Helvetica Neue"/>
                <a:ea typeface="Helvetica Neue"/>
                <a:cs typeface="Helvetica Neue"/>
                <a:sym typeface="Helvetica Neue"/>
              </a:rPr>
              <a:t> </a:t>
            </a:r>
            <a:endParaRPr sz="1200" u="sng">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 sz="1000">
                <a:solidFill>
                  <a:schemeClr val="dk1"/>
                </a:solidFill>
                <a:latin typeface="Helvetica Neue"/>
                <a:ea typeface="Helvetica Neue"/>
                <a:cs typeface="Helvetica Neue"/>
                <a:sym typeface="Helvetica Neue"/>
              </a:rPr>
              <a:t>The Open Source Security Foundation (OpenSSF) is an organization within the Linux Foundation that “brings together the industry’s most important open source security initiatives and the individuals and companies that support them.” NCC Group was a founding member of OpenSSF, alongside GitHub, Google, IBM, JPMorgan Chase, Microsoft, OWASP Foundation and Red Hat. This brought together a few different groups from across the industry, and also inherited the work of the Core Infrastructure Initiative (CII).</a:t>
            </a:r>
            <a:endParaRPr b="1"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 sz="1000">
                <a:solidFill>
                  <a:schemeClr val="dk1"/>
                </a:solidFill>
                <a:latin typeface="Helvetica Neue"/>
                <a:ea typeface="Helvetica Neue"/>
                <a:cs typeface="Helvetica Neue"/>
                <a:sym typeface="Helvetica Neue"/>
              </a:rPr>
              <a:t>Essentially, the founders of this group recognized that securing the open source ecosystem required deep coordination and scalability. We need to all be pulling in the same direction. in my mind, OpenSSF is intended to be both the place where we debate and determine that shared direction, as well as where we incubate projects that can help. </a:t>
            </a:r>
            <a:endParaRPr b="1" sz="10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0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b81a8c2935_0_25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Char char="-"/>
            </a:pPr>
            <a:r>
              <a:rPr lang="en"/>
              <a:t>Here is our github page </a:t>
            </a:r>
            <a:endParaRPr/>
          </a:p>
          <a:p>
            <a:pPr indent="-298450" lvl="0" marL="457200" rtl="0" algn="l">
              <a:lnSpc>
                <a:spcPct val="150000"/>
              </a:lnSpc>
              <a:spcBef>
                <a:spcPts val="0"/>
              </a:spcBef>
              <a:spcAft>
                <a:spcPts val="0"/>
              </a:spcAft>
              <a:buSzPts val="1100"/>
              <a:buChar char="-"/>
            </a:pPr>
            <a:r>
              <a:rPr lang="en"/>
              <a:t>We currently have 6 working groups who are working on things like:</a:t>
            </a:r>
            <a:endParaRPr/>
          </a:p>
          <a:p>
            <a:pPr indent="-298450" lvl="1" marL="914400" rtl="0" algn="l">
              <a:lnSpc>
                <a:spcPct val="150000"/>
              </a:lnSpc>
              <a:spcBef>
                <a:spcPts val="0"/>
              </a:spcBef>
              <a:spcAft>
                <a:spcPts val="0"/>
              </a:spcAft>
              <a:buSzPts val="1100"/>
              <a:buChar char="-"/>
            </a:pPr>
            <a:r>
              <a:rPr lang="en"/>
              <a:t>Building scalable tooling for OSS in general, including the development of “scorecards” to help users better understand the security properties of a given open source repo or package </a:t>
            </a:r>
            <a:endParaRPr/>
          </a:p>
          <a:p>
            <a:pPr indent="-298450" lvl="1" marL="914400" rtl="0" algn="l">
              <a:lnSpc>
                <a:spcPct val="150000"/>
              </a:lnSpc>
              <a:spcBef>
                <a:spcPts val="0"/>
              </a:spcBef>
              <a:spcAft>
                <a:spcPts val="0"/>
              </a:spcAft>
              <a:buSzPts val="1100"/>
              <a:buChar char="-"/>
            </a:pPr>
            <a:r>
              <a:rPr lang="en"/>
              <a:t>Improving coordinated disclosure for OSS </a:t>
            </a:r>
            <a:endParaRPr/>
          </a:p>
          <a:p>
            <a:pPr indent="-298450" lvl="1" marL="914400" rtl="0" algn="l">
              <a:lnSpc>
                <a:spcPct val="150000"/>
              </a:lnSpc>
              <a:spcBef>
                <a:spcPts val="0"/>
              </a:spcBef>
              <a:spcAft>
                <a:spcPts val="0"/>
              </a:spcAft>
              <a:buSzPts val="1100"/>
              <a:buChar char="-"/>
            </a:pPr>
            <a:r>
              <a:rPr lang="en"/>
              <a:t>Developing security guidelines for open source devs, combined with tooling like the CII Best Practice Badge to encourage projects to reach certain minimum security standards </a:t>
            </a:r>
            <a:endParaRPr/>
          </a:p>
          <a:p>
            <a:pPr indent="-298450" lvl="1" marL="914400" rtl="0" algn="l">
              <a:lnSpc>
                <a:spcPct val="150000"/>
              </a:lnSpc>
              <a:spcBef>
                <a:spcPts val="0"/>
              </a:spcBef>
              <a:spcAft>
                <a:spcPts val="0"/>
              </a:spcAft>
              <a:buSzPts val="1100"/>
              <a:buChar char="-"/>
            </a:pPr>
            <a:r>
              <a:rPr lang="en"/>
              <a:t>Perhaps most interestingly, our securing critical projects group seeks to define the most critical projects on the internet for targeted investment of time and other resources for things like research, development of tooling, partial rewrites of code in safer programming languages, and third-party security audits. </a:t>
            </a:r>
            <a:endParaRPr/>
          </a:p>
          <a:p>
            <a:pPr indent="-298450" lvl="0" marL="457200" rtl="0" algn="l">
              <a:lnSpc>
                <a:spcPct val="150000"/>
              </a:lnSpc>
              <a:spcBef>
                <a:spcPts val="0"/>
              </a:spcBef>
              <a:spcAft>
                <a:spcPts val="0"/>
              </a:spcAft>
              <a:buSzPts val="1100"/>
              <a:buChar char="-"/>
            </a:pPr>
            <a:r>
              <a:t/>
            </a:r>
            <a:endParaRPr/>
          </a:p>
        </p:txBody>
      </p:sp>
      <p:sp>
        <p:nvSpPr>
          <p:cNvPr id="363" name="Google Shape;363;gb81a8c2935_0_2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81a8c2935_0_2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listening. Please join us by visiting openssf.org/getinvolved </a:t>
            </a:r>
            <a:endParaRPr/>
          </a:p>
          <a:p>
            <a:pPr indent="0" lvl="0" marL="0" rtl="0" algn="l">
              <a:spcBef>
                <a:spcPts val="0"/>
              </a:spcBef>
              <a:spcAft>
                <a:spcPts val="0"/>
              </a:spcAft>
              <a:buNone/>
            </a:pPr>
            <a:r>
              <a:rPr lang="en"/>
              <a:t>We will now share further details about our work, and take any questions. </a:t>
            </a:r>
            <a:endParaRPr/>
          </a:p>
        </p:txBody>
      </p:sp>
      <p:sp>
        <p:nvSpPr>
          <p:cNvPr id="372" name="Google Shape;372;gb81a8c2935_0_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81a8c293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81a8c293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i="1" lang="en" sz="1000">
                <a:solidFill>
                  <a:srgbClr val="6C01B3"/>
                </a:solidFill>
                <a:latin typeface="Helvetica Neue"/>
                <a:ea typeface="Helvetica Neue"/>
                <a:cs typeface="Helvetica Neue"/>
                <a:sym typeface="Helvetica Neue"/>
              </a:rPr>
              <a:t>“This presentation will include the official launch announcement of Open Source Security Foundation's (openssf.org) grant program for security research projects to help secure the open source ecosystem!”</a:t>
            </a:r>
            <a:endParaRPr i="1" sz="1000">
              <a:solidFill>
                <a:srgbClr val="6C01B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i="1" sz="1000">
              <a:solidFill>
                <a:srgbClr val="6C01B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i="1" sz="1000">
              <a:solidFill>
                <a:srgbClr val="6C01B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000">
                <a:solidFill>
                  <a:schemeClr val="dk1"/>
                </a:solidFill>
                <a:latin typeface="Helvetica Neue"/>
                <a:ea typeface="Helvetica Neue"/>
                <a:cs typeface="Helvetica Neue"/>
                <a:sym typeface="Helvetica Neue"/>
              </a:rPr>
              <a:t>Simple statement for recording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000">
                <a:solidFill>
                  <a:schemeClr val="dk1"/>
                </a:solidFill>
                <a:latin typeface="Helvetica Neue"/>
                <a:ea typeface="Helvetica Neue"/>
                <a:cs typeface="Helvetica Neue"/>
                <a:sym typeface="Helvetica Neue"/>
              </a:rPr>
              <a:t>Details in live Q+A before Q+A begins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000">
                <a:solidFill>
                  <a:schemeClr val="dk1"/>
                </a:solidFill>
                <a:latin typeface="Helvetica Neue"/>
                <a:ea typeface="Helvetica Neue"/>
                <a:cs typeface="Helvetica Neue"/>
                <a:sym typeface="Helvetica Neue"/>
              </a:rPr>
              <a:t>Need summary, URL, go-live date </a:t>
            </a:r>
            <a:endParaRPr sz="10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81a8c2935_0_19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u="sng">
                <a:solidFill>
                  <a:srgbClr val="FF0000"/>
                </a:solidFill>
                <a:latin typeface="Helvetica Neue"/>
                <a:ea typeface="Helvetica Neue"/>
                <a:cs typeface="Helvetica Neue"/>
                <a:sym typeface="Helvetica Neue"/>
              </a:rPr>
              <a:t>JF, CR</a:t>
            </a:r>
            <a:endParaRPr b="1" sz="1200" u="sng">
              <a:solidFill>
                <a:srgbClr val="FF0000"/>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200" u="sng">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rPr b="1" lang="en" sz="1200">
                <a:solidFill>
                  <a:schemeClr val="dk1"/>
                </a:solidFill>
              </a:rPr>
              <a:t>Jennifer</a:t>
            </a:r>
            <a:r>
              <a:rPr b="1" lang="en" sz="1200">
                <a:solidFill>
                  <a:schemeClr val="dk1"/>
                </a:solidFill>
              </a:rPr>
              <a:t> Fernick </a:t>
            </a:r>
            <a:br>
              <a:rPr b="1" lang="en" sz="1200">
                <a:solidFill>
                  <a:schemeClr val="dk1"/>
                </a:solidFill>
              </a:rPr>
            </a:br>
            <a:endParaRPr b="1"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SVP &amp; Global Head of Research at NCC Group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Co-founding Governing Board/TAC member for the Open Source Security Foundation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Prev: Cryptographer and quantum computer scientist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I also previously was a security architect and later led the security team at a large global bank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My academic background is in quantum computing, systems engineering, and artificial intelligence </a:t>
            </a:r>
            <a:endParaRPr b="1" sz="1200" u="sng">
              <a:solidFill>
                <a:srgbClr val="FF0000"/>
              </a:solidFill>
              <a:latin typeface="Helvetica Neue"/>
              <a:ea typeface="Helvetica Neue"/>
              <a:cs typeface="Helvetica Neue"/>
              <a:sym typeface="Helvetica Neue"/>
            </a:endParaRPr>
          </a:p>
        </p:txBody>
      </p:sp>
      <p:sp>
        <p:nvSpPr>
          <p:cNvPr id="124" name="Google Shape;124;gb81a8c2935_0_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81a8c293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b81a8c293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REFERENCES </a:t>
            </a:r>
            <a:endParaRPr b="1"/>
          </a:p>
          <a:p>
            <a:pPr indent="0" lvl="0" marL="0" rtl="0" algn="l">
              <a:spcBef>
                <a:spcPts val="0"/>
              </a:spcBef>
              <a:spcAft>
                <a:spcPts val="0"/>
              </a:spcAft>
              <a:buNone/>
            </a:pPr>
            <a:r>
              <a:rPr b="1" lang="en"/>
              <a:t>(currently the below are statistical type reports; a second set of “further reading” refs on prominent tooling and other resources would be valuable)</a:t>
            </a:r>
            <a:endParaRPr b="1"/>
          </a:p>
          <a:p>
            <a:pPr indent="0" lvl="0" marL="0" rtl="0" algn="l">
              <a:spcBef>
                <a:spcPts val="0"/>
              </a:spcBef>
              <a:spcAft>
                <a:spcPts val="0"/>
              </a:spcAft>
              <a:buNone/>
            </a:pPr>
            <a:r>
              <a:t/>
            </a:r>
            <a:endParaRPr/>
          </a:p>
          <a:p>
            <a:pPr indent="-304800" lvl="0" marL="457200" rtl="0" algn="l">
              <a:spcBef>
                <a:spcPts val="0"/>
              </a:spcBef>
              <a:spcAft>
                <a:spcPts val="0"/>
              </a:spcAft>
              <a:buClr>
                <a:schemeClr val="dk1"/>
              </a:buClr>
              <a:buSzPts val="1200"/>
              <a:buChar char="●"/>
            </a:pPr>
            <a:r>
              <a:rPr lang="en" sz="1200">
                <a:solidFill>
                  <a:schemeClr val="dk1"/>
                </a:solidFill>
                <a:highlight>
                  <a:schemeClr val="lt1"/>
                </a:highlight>
                <a:uFill>
                  <a:noFill/>
                </a:uFill>
                <a:hlinkClick r:id="rId2">
                  <a:extLst>
                    <a:ext uri="{A12FA001-AC4F-418D-AE19-62706E023703}">
                      <ahyp:hlinkClr val="tx"/>
                    </a:ext>
                  </a:extLst>
                </a:hlinkClick>
              </a:rPr>
              <a:t>Threats, Risks &amp; Mitigations of the Open Source Ecosystem</a:t>
            </a:r>
            <a:r>
              <a:rPr lang="en" sz="1200">
                <a:solidFill>
                  <a:schemeClr val="dk1"/>
                </a:solidFill>
                <a:highlight>
                  <a:schemeClr val="lt1"/>
                </a:highlight>
              </a:rPr>
              <a:t> </a:t>
            </a:r>
            <a:br>
              <a:rPr lang="en" sz="1200">
                <a:solidFill>
                  <a:schemeClr val="dk1"/>
                </a:solidFill>
                <a:highlight>
                  <a:schemeClr val="lt1"/>
                </a:highlight>
              </a:rPr>
            </a:br>
            <a:r>
              <a:rPr lang="en" sz="1200" u="sng">
                <a:solidFill>
                  <a:schemeClr val="hlink"/>
                </a:solidFill>
                <a:highlight>
                  <a:schemeClr val="lt1"/>
                </a:highlight>
                <a:hlinkClick r:id="rId3"/>
              </a:rPr>
              <a:t>https://github.com/ossf/wg-identifying-security-threats/blob/main/publications/threats-risks-mitigations/v1.1/Threats%2C%20Risks%2C%20and%20Mitigations%20in%20the%20Open%20Source%20Ecosystem%20-%20v1.1.pdf</a:t>
            </a:r>
            <a:r>
              <a:rPr lang="en" sz="1200">
                <a:solidFill>
                  <a:schemeClr val="dk1"/>
                </a:solidFill>
                <a:highlight>
                  <a:schemeClr val="lt1"/>
                </a:highlight>
              </a:rPr>
              <a:t>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u="sng">
                <a:solidFill>
                  <a:schemeClr val="hlink"/>
                </a:solidFill>
                <a:highlight>
                  <a:schemeClr val="lt1"/>
                </a:highlight>
                <a:hlinkClick r:id="rId4"/>
              </a:rPr>
              <a:t>https://github.com/readme/featured/octoverse-security</a:t>
            </a:r>
            <a:r>
              <a:rPr lang="en" sz="1200">
                <a:solidFill>
                  <a:schemeClr val="dk1"/>
                </a:solidFill>
                <a:highlight>
                  <a:schemeClr val="lt1"/>
                </a:highlight>
              </a:rPr>
              <a:t>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a:solidFill>
                  <a:schemeClr val="dk1"/>
                </a:solidFill>
                <a:highlight>
                  <a:schemeClr val="lt1"/>
                </a:highlight>
                <a:uFill>
                  <a:noFill/>
                </a:uFill>
                <a:hlinkClick r:id="rId5">
                  <a:extLst>
                    <a:ext uri="{A12FA001-AC4F-418D-AE19-62706E023703}">
                      <ahyp:hlinkClr val="tx"/>
                    </a:ext>
                  </a:extLst>
                </a:hlinkClick>
              </a:rPr>
              <a:t>Vulnerabilities in the Core</a:t>
            </a:r>
            <a:r>
              <a:rPr lang="en" sz="1200">
                <a:solidFill>
                  <a:schemeClr val="dk1"/>
                </a:solidFill>
                <a:highlight>
                  <a:schemeClr val="lt1"/>
                </a:highlight>
              </a:rPr>
              <a:t> </a:t>
            </a:r>
            <a:br>
              <a:rPr lang="en" sz="1200">
                <a:solidFill>
                  <a:schemeClr val="dk1"/>
                </a:solidFill>
                <a:highlight>
                  <a:schemeClr val="lt1"/>
                </a:highlight>
              </a:rPr>
            </a:br>
            <a:r>
              <a:rPr lang="en" sz="1200" u="sng">
                <a:solidFill>
                  <a:schemeClr val="hlink"/>
                </a:solidFill>
                <a:highlight>
                  <a:schemeClr val="lt1"/>
                </a:highlight>
                <a:hlinkClick r:id="rId6"/>
              </a:rPr>
              <a:t>https://www.coreinfrastructure.org/programs/census-program-ii/</a:t>
            </a:r>
            <a:r>
              <a:rPr lang="en" sz="1200">
                <a:solidFill>
                  <a:schemeClr val="dk1"/>
                </a:solidFill>
                <a:highlight>
                  <a:schemeClr val="lt1"/>
                </a:highlight>
              </a:rPr>
              <a:t>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a:solidFill>
                  <a:schemeClr val="dk1"/>
                </a:solidFill>
                <a:highlight>
                  <a:schemeClr val="lt1"/>
                </a:highlight>
                <a:uFill>
                  <a:noFill/>
                </a:uFill>
                <a:hlinkClick r:id="rId7">
                  <a:extLst>
                    <a:ext uri="{A12FA001-AC4F-418D-AE19-62706E023703}">
                      <ahyp:hlinkClr val="tx"/>
                    </a:ext>
                  </a:extLst>
                </a:hlinkClick>
              </a:rPr>
              <a:t>Red Hat Product Security Risk Report</a:t>
            </a:r>
            <a:endParaRPr sz="1200">
              <a:solidFill>
                <a:schemeClr val="dk1"/>
              </a:solidFill>
              <a:highlight>
                <a:schemeClr val="lt1"/>
              </a:highlight>
            </a:endParaRPr>
          </a:p>
          <a:p>
            <a:pPr indent="0" lvl="0" marL="457200" rtl="0" algn="l">
              <a:spcBef>
                <a:spcPts val="0"/>
              </a:spcBef>
              <a:spcAft>
                <a:spcPts val="0"/>
              </a:spcAft>
              <a:buNone/>
            </a:pPr>
            <a:r>
              <a:rPr lang="en" sz="1200" u="sng">
                <a:solidFill>
                  <a:schemeClr val="hlink"/>
                </a:solidFill>
                <a:highlight>
                  <a:schemeClr val="lt1"/>
                </a:highlight>
                <a:hlinkClick r:id="rId8"/>
              </a:rPr>
              <a:t>https://www.redhat.com/en/resources/product-security-risk-report-overview</a:t>
            </a:r>
            <a:r>
              <a:rPr lang="en" sz="1200">
                <a:solidFill>
                  <a:schemeClr val="dk1"/>
                </a:solidFill>
                <a:highlight>
                  <a:schemeClr val="lt1"/>
                </a:highlight>
              </a:rPr>
              <a:t>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u="sng">
                <a:solidFill>
                  <a:schemeClr val="hlink"/>
                </a:solidFill>
                <a:highlight>
                  <a:schemeClr val="lt1"/>
                </a:highlight>
                <a:hlinkClick r:id="rId9"/>
              </a:rPr>
              <a:t>https://www.gsma.com/security/wp-content/uploads/2020/12/Open-Source-Software-Security-Research-Summary-v1.1.pdf</a:t>
            </a:r>
            <a:r>
              <a:rPr lang="en" sz="1200">
                <a:solidFill>
                  <a:schemeClr val="dk1"/>
                </a:solidFill>
                <a:highlight>
                  <a:schemeClr val="lt1"/>
                </a:highlight>
              </a:rPr>
              <a:t>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u="sng">
                <a:solidFill>
                  <a:schemeClr val="hlink"/>
                </a:solidFill>
                <a:highlight>
                  <a:schemeClr val="lt1"/>
                </a:highlight>
                <a:hlinkClick r:id="rId10"/>
              </a:rPr>
              <a:t>https://www.whitesourcesoftware.com/resources/blog/2021-state-of-open-source-security-vulnerabilities-cheat-sheet/</a:t>
            </a:r>
            <a:r>
              <a:rPr lang="en" sz="1200">
                <a:solidFill>
                  <a:schemeClr val="dk1"/>
                </a:solidFill>
                <a:highlight>
                  <a:schemeClr val="lt1"/>
                </a:highlight>
              </a:rPr>
              <a:t>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u="sng">
                <a:solidFill>
                  <a:schemeClr val="hlink"/>
                </a:solidFill>
                <a:highlight>
                  <a:schemeClr val="lt1"/>
                </a:highlight>
                <a:hlinkClick r:id="rId11"/>
              </a:rPr>
              <a:t>https://www.synopsys.com/blogs/software-security/open-source-trends-ossra-report/</a:t>
            </a:r>
            <a:r>
              <a:rPr lang="en" sz="1200">
                <a:solidFill>
                  <a:schemeClr val="dk1"/>
                </a:solidFill>
                <a:highlight>
                  <a:schemeClr val="lt1"/>
                </a:highlight>
              </a:rPr>
              <a:t>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u="sng">
                <a:solidFill>
                  <a:schemeClr val="hlink"/>
                </a:solidFill>
                <a:highlight>
                  <a:schemeClr val="lt1"/>
                </a:highlight>
                <a:hlinkClick r:id="rId12"/>
              </a:rPr>
              <a:t>https://www.synopsys.com/software-integrity/resources/analyst-reports/open-source-security-risk-analysis.html</a:t>
            </a:r>
            <a:r>
              <a:rPr lang="en" sz="1200">
                <a:solidFill>
                  <a:schemeClr val="dk1"/>
                </a:solidFill>
                <a:highlight>
                  <a:schemeClr val="lt1"/>
                </a:highlight>
              </a:rPr>
              <a:t>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u="sng">
                <a:solidFill>
                  <a:schemeClr val="hlink"/>
                </a:solidFill>
                <a:highlight>
                  <a:schemeClr val="lt1"/>
                </a:highlight>
                <a:hlinkClick r:id="rId13"/>
              </a:rPr>
              <a:t>https://www.contrastsecurity.com/the-state-of-the-oss-report-2021</a:t>
            </a:r>
            <a:r>
              <a:rPr lang="en" sz="1200">
                <a:solidFill>
                  <a:schemeClr val="dk1"/>
                </a:solidFill>
                <a:highlight>
                  <a:schemeClr val="lt1"/>
                </a:highlight>
              </a:rPr>
              <a:t>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u="sng">
                <a:solidFill>
                  <a:schemeClr val="hlink"/>
                </a:solidFill>
                <a:highlight>
                  <a:schemeClr val="lt1"/>
                </a:highlight>
                <a:hlinkClick r:id="rId14"/>
              </a:rPr>
              <a:t>https://info.veracode.com/report-state-of-software-security-open-source-edition.html</a:t>
            </a:r>
            <a:r>
              <a:rPr lang="en" sz="1200">
                <a:solidFill>
                  <a:schemeClr val="dk1"/>
                </a:solidFill>
                <a:highlight>
                  <a:schemeClr val="lt1"/>
                </a:highlight>
              </a:rPr>
              <a:t>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u="sng">
                <a:solidFill>
                  <a:schemeClr val="hlink"/>
                </a:solidFill>
                <a:highlight>
                  <a:schemeClr val="lt1"/>
                </a:highlight>
                <a:hlinkClick r:id="rId15"/>
              </a:rPr>
              <a:t>https://itbrief.co.nz/story/veracode-soss-report-significant-open-source-security-gap-for-vendors-and-users</a:t>
            </a:r>
            <a:r>
              <a:rPr lang="en" sz="1200">
                <a:solidFill>
                  <a:schemeClr val="dk1"/>
                </a:solidFill>
                <a:highlight>
                  <a:schemeClr val="lt1"/>
                </a:highlight>
              </a:rPr>
              <a:t>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u="sng">
                <a:solidFill>
                  <a:schemeClr val="hlink"/>
                </a:solidFill>
                <a:highlight>
                  <a:schemeClr val="lt1"/>
                </a:highlight>
                <a:hlinkClick r:id="rId16"/>
              </a:rPr>
              <a:t>https://owasp.org/www-community/Free_for_Open_Source_Application_Security_Tools</a:t>
            </a:r>
            <a:r>
              <a:rPr lang="en" sz="1200">
                <a:solidFill>
                  <a:schemeClr val="dk1"/>
                </a:solidFill>
                <a:highlight>
                  <a:schemeClr val="lt1"/>
                </a:highlight>
              </a:rPr>
              <a:t>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u="sng">
                <a:solidFill>
                  <a:schemeClr val="hlink"/>
                </a:solidFill>
                <a:highlight>
                  <a:schemeClr val="lt1"/>
                </a:highlight>
                <a:hlinkClick r:id="rId17"/>
              </a:rPr>
              <a:t>https://betanews.com/2021/06/24/google-initiative-open-source-security-reporting/</a:t>
            </a:r>
            <a:r>
              <a:rPr lang="en" sz="1200">
                <a:solidFill>
                  <a:schemeClr val="dk1"/>
                </a:solidFill>
                <a:highlight>
                  <a:schemeClr val="lt1"/>
                </a:highlight>
              </a:rPr>
              <a:t>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u="sng">
                <a:solidFill>
                  <a:schemeClr val="hlink"/>
                </a:solidFill>
                <a:highlight>
                  <a:schemeClr val="lt1"/>
                </a:highlight>
                <a:hlinkClick r:id="rId18"/>
              </a:rPr>
              <a:t>https://venturebeat.com/2021/04/13/synopsys-84-of-codebases-contain-an-open-source-vulnerability/</a:t>
            </a:r>
            <a:r>
              <a:rPr lang="en" sz="1200">
                <a:solidFill>
                  <a:schemeClr val="dk1"/>
                </a:solidFill>
                <a:highlight>
                  <a:schemeClr val="lt1"/>
                </a:highlight>
              </a:rPr>
              <a:t>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u="sng">
                <a:solidFill>
                  <a:schemeClr val="hlink"/>
                </a:solidFill>
                <a:highlight>
                  <a:schemeClr val="lt1"/>
                </a:highlight>
                <a:hlinkClick r:id="rId19"/>
              </a:rPr>
              <a:t>https://itbrief.co.nz/story/veracode-soss-report-significant-open-source-security-gap-for-vendors-and-users</a:t>
            </a:r>
            <a:r>
              <a:rPr lang="en" sz="1200">
                <a:solidFill>
                  <a:schemeClr val="dk1"/>
                </a:solidFill>
                <a:highlight>
                  <a:schemeClr val="lt1"/>
                </a:highlight>
              </a:rPr>
              <a:t>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u="sng">
                <a:solidFill>
                  <a:schemeClr val="hlink"/>
                </a:solidFill>
                <a:highlight>
                  <a:schemeClr val="lt1"/>
                </a:highlight>
                <a:hlinkClick r:id="rId20"/>
              </a:rPr>
              <a:t>https://www.zdnet.com/article/google-releases-new-open-source-security-software-program-scorecards/</a:t>
            </a:r>
            <a:r>
              <a:rPr lang="en" sz="1200">
                <a:solidFill>
                  <a:schemeClr val="dk1"/>
                </a:solidFill>
                <a:highlight>
                  <a:schemeClr val="lt1"/>
                </a:highlight>
              </a:rPr>
              <a:t>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u="sng">
                <a:solidFill>
                  <a:schemeClr val="hlink"/>
                </a:solidFill>
                <a:highlight>
                  <a:schemeClr val="lt1"/>
                </a:highlight>
                <a:hlinkClick r:id="rId21"/>
              </a:rPr>
              <a:t>https://linuxinsider.com/story/stale-open-source-code-rampant-in-commercial-software-report-87150.html</a:t>
            </a:r>
            <a:r>
              <a:rPr lang="en" sz="1200">
                <a:solidFill>
                  <a:schemeClr val="dk1"/>
                </a:solidFill>
                <a:highlight>
                  <a:schemeClr val="lt1"/>
                </a:highlight>
              </a:rPr>
              <a:t>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u="sng">
                <a:solidFill>
                  <a:schemeClr val="hlink"/>
                </a:solidFill>
                <a:highlight>
                  <a:schemeClr val="lt1"/>
                </a:highlight>
                <a:hlinkClick r:id="rId22"/>
              </a:rPr>
              <a:t>https://joinup.ec.europa.eu/collection/open-source-observatory-osor/news/latest-report-security-and-sustainability-open-source</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u="sng">
                <a:solidFill>
                  <a:schemeClr val="hlink"/>
                </a:solidFill>
                <a:highlight>
                  <a:schemeClr val="lt1"/>
                </a:highlight>
                <a:hlinkClick r:id="rId23"/>
              </a:rPr>
              <a:t>https://www.darkreading.com/application-security/open-source-developers-still-not-interested-in-secure-coding/d/d-id/1339654</a:t>
            </a:r>
            <a:r>
              <a:rPr lang="en" sz="1200">
                <a:solidFill>
                  <a:schemeClr val="dk1"/>
                </a:solidFill>
                <a:highlight>
                  <a:schemeClr val="lt1"/>
                </a:highlight>
              </a:rPr>
              <a:t>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u="sng">
                <a:solidFill>
                  <a:schemeClr val="hlink"/>
                </a:solidFill>
                <a:highlight>
                  <a:schemeClr val="lt1"/>
                </a:highlight>
                <a:hlinkClick r:id="rId24"/>
              </a:rPr>
              <a:t>https://www.linuxfoundation.org/resources/publications/improving-trust-and-security-in-open-source-projects/</a:t>
            </a:r>
            <a:r>
              <a:rPr lang="en" sz="1200">
                <a:solidFill>
                  <a:schemeClr val="dk1"/>
                </a:solidFill>
                <a:highlight>
                  <a:schemeClr val="lt1"/>
                </a:highlight>
              </a:rPr>
              <a:t>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u="sng">
                <a:solidFill>
                  <a:schemeClr val="hlink"/>
                </a:solidFill>
                <a:highlight>
                  <a:schemeClr val="lt1"/>
                </a:highlight>
                <a:hlinkClick r:id="rId25"/>
              </a:rPr>
              <a:t>https://securityboulevard.com/2020/06/open-source-sucks-says-ballsy-infosec-firm/</a:t>
            </a:r>
            <a:r>
              <a:rPr lang="en" sz="1200">
                <a:solidFill>
                  <a:schemeClr val="dk1"/>
                </a:solidFill>
                <a:highlight>
                  <a:schemeClr val="lt1"/>
                </a:highlight>
              </a:rPr>
              <a:t>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u="sng">
                <a:solidFill>
                  <a:schemeClr val="hlink"/>
                </a:solidFill>
                <a:highlight>
                  <a:schemeClr val="lt1"/>
                </a:highlight>
                <a:hlinkClick r:id="rId26"/>
              </a:rPr>
              <a:t>https://thenewstack.io/new-research-shows-secure-usage-of-open-source-remains-problematic/</a:t>
            </a:r>
            <a:r>
              <a:rPr lang="en" sz="1200">
                <a:solidFill>
                  <a:schemeClr val="dk1"/>
                </a:solidFill>
                <a:highlight>
                  <a:schemeClr val="lt1"/>
                </a:highlight>
              </a:rPr>
              <a:t>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u="sng">
                <a:solidFill>
                  <a:schemeClr val="hlink"/>
                </a:solidFill>
                <a:highlight>
                  <a:schemeClr val="lt1"/>
                </a:highlight>
                <a:hlinkClick r:id="rId27"/>
              </a:rPr>
              <a:t>https://risksense.com/press_release/open-source-software-security-vulnerabilities-doubled-in-2019-according-to-risksense-spotlight-report/</a:t>
            </a:r>
            <a:r>
              <a:rPr lang="en" sz="1200">
                <a:solidFill>
                  <a:schemeClr val="dk1"/>
                </a:solidFill>
                <a:highlight>
                  <a:schemeClr val="lt1"/>
                </a:highlight>
              </a:rPr>
              <a:t>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t/>
            </a:r>
            <a:endParaRPr sz="1200">
              <a:solidFill>
                <a:schemeClr val="dk1"/>
              </a:solidFill>
              <a:highlight>
                <a:schemeClr val="lt1"/>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b81a8c2935_0_22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b81a8c2935_0_2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b81a8c2935_0_16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00">
                <a:solidFill>
                  <a:srgbClr val="6C01B3"/>
                </a:solidFill>
                <a:latin typeface="Helvetica Neue"/>
                <a:ea typeface="Helvetica Neue"/>
                <a:cs typeface="Helvetica Neue"/>
                <a:sym typeface="Helvetica Neue"/>
              </a:rPr>
              <a:t>Abstract </a:t>
            </a:r>
            <a:br>
              <a:rPr lang="en" sz="1000">
                <a:solidFill>
                  <a:srgbClr val="6C01B3"/>
                </a:solidFill>
                <a:latin typeface="Helvetica Neue"/>
                <a:ea typeface="Helvetica Neue"/>
                <a:cs typeface="Helvetica Neue"/>
                <a:sym typeface="Helvetica Neue"/>
              </a:rPr>
            </a:br>
            <a:r>
              <a:rPr lang="en" sz="1000">
                <a:solidFill>
                  <a:srgbClr val="6C01B3"/>
                </a:solidFill>
                <a:latin typeface="Helvetica Neue"/>
                <a:ea typeface="Helvetica Neue"/>
                <a:cs typeface="Helvetica Neue"/>
                <a:sym typeface="Helvetica Neue"/>
              </a:rPr>
              <a:t>Open source software is a significant part of the core infrastructure in most enterprises in most sectors around the world, and is foundational to the internet as we know it. Consequently, it represents a massive and profoundly valuable attack surface. Each year more lines of source code are created than ever before - and along with them, vulnerabilities. Consequently, we are minting vulnerabilities faster than our current techniques can discover and remediate them. We haven't yet seen the true potential of techniques for finding vulnerabilities at scale, and there are reasons to believe attackers may get there before we can.</a:t>
            </a:r>
            <a:endParaRPr sz="1000">
              <a:solidFill>
                <a:srgbClr val="6C01B3"/>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rgbClr val="6C01B3"/>
                </a:solidFill>
                <a:latin typeface="Helvetica Neue"/>
                <a:ea typeface="Helvetica Neue"/>
                <a:cs typeface="Helvetica Neue"/>
                <a:sym typeface="Helvetica Neue"/>
              </a:rPr>
              <a:t> </a:t>
            </a:r>
            <a:endParaRPr sz="1000">
              <a:solidFill>
                <a:srgbClr val="6C01B3"/>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rgbClr val="6C01B3"/>
                </a:solidFill>
                <a:latin typeface="Helvetica Neue"/>
                <a:ea typeface="Helvetica Neue"/>
                <a:cs typeface="Helvetica Neue"/>
                <a:sym typeface="Helvetica Neue"/>
              </a:rPr>
              <a:t>The combination of distributed community-driven development, public-facing deobfuscated source code, inconsistent use of security reviews and tooling, and the prominence of many key FOSS projects as the core infrastructure of enterprises around the world and of the internet itself means that the unique model that has made open source software projects and development lifecycles so impactful is also that which has historically made them difficult to secure. These are the problems we were aiming to solve with the creation of the Open Source Security Foundation.</a:t>
            </a:r>
            <a:br>
              <a:rPr lang="en" sz="1000">
                <a:solidFill>
                  <a:srgbClr val="6C01B3"/>
                </a:solidFill>
                <a:latin typeface="Helvetica Neue"/>
                <a:ea typeface="Helvetica Neue"/>
                <a:cs typeface="Helvetica Neue"/>
                <a:sym typeface="Helvetica Neue"/>
              </a:rPr>
            </a:br>
            <a:endParaRPr sz="1000">
              <a:solidFill>
                <a:srgbClr val="6C01B3"/>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rgbClr val="6C01B3"/>
                </a:solidFill>
                <a:latin typeface="Helvetica Neue"/>
                <a:ea typeface="Helvetica Neue"/>
                <a:cs typeface="Helvetica Neue"/>
                <a:sym typeface="Helvetica Neue"/>
              </a:rPr>
              <a:t>In this presentation, we’ll share key lessons learned in our experience coordinating the industry-wide remediation of some of the most impactful vulnerabilities ever disclosed (Heartbleed, Shellshock, Rowhammer, and BlueZ), present a threat model of the many unmitigated challenges to securing the open source ecosystem, share new data which illustrates just how fragile and interdependent the security our core infrastructure can be, debate the challenges to securing OSS at scale, and speak unspoken truths of coordinated disclosure and where it can fail. We will also discuss research advances that are making it easier for adversaries to find and exploit vulnerabilities at scale, and offer guidance for how members of the security community can get involved and contribute meaningfully to improving the security of OSS - especially through coordinated industry-wide efforts.</a:t>
            </a:r>
            <a:endParaRPr sz="1000">
              <a:solidFill>
                <a:srgbClr val="6C01B3"/>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C01B3"/>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rgbClr val="6C01B3"/>
                </a:solidFill>
                <a:latin typeface="Helvetica Neue"/>
                <a:ea typeface="Helvetica Neue"/>
                <a:cs typeface="Helvetica Neue"/>
                <a:sym typeface="Helvetica Neue"/>
              </a:rPr>
              <a:t>This presentation will include the official launch announcement of Open Source Security Foundation's (openssf.org) grant program for security research projects to help secure the open source ecosystem!</a:t>
            </a:r>
            <a:endParaRPr sz="1000">
              <a:solidFill>
                <a:srgbClr val="6C01B3"/>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6C01B3"/>
              </a:solidFill>
            </a:endParaRPr>
          </a:p>
        </p:txBody>
      </p:sp>
      <p:sp>
        <p:nvSpPr>
          <p:cNvPr id="403" name="Google Shape;403;gb81a8c2935_0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e2c11606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e2c11606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u="sng">
                <a:solidFill>
                  <a:srgbClr val="FF0000"/>
                </a:solidFill>
                <a:latin typeface="Helvetica Neue"/>
                <a:ea typeface="Helvetica Neue"/>
                <a:cs typeface="Helvetica Neue"/>
                <a:sym typeface="Helvetica Neue"/>
              </a:rPr>
              <a:t>JF/CR - both</a:t>
            </a:r>
            <a:endParaRPr b="1" sz="1200" u="sng">
              <a:solidFill>
                <a:srgbClr val="FF0000"/>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u="sng">
              <a:solidFill>
                <a:srgbClr val="FF0000"/>
              </a:solidFill>
              <a:latin typeface="Helvetica Neue"/>
              <a:ea typeface="Helvetica Neue"/>
              <a:cs typeface="Helvetica Neue"/>
              <a:sym typeface="Helvetica Neue"/>
            </a:endParaRPr>
          </a:p>
          <a:p>
            <a:pPr indent="-298450" lvl="0" marL="457200" rtl="0" algn="l">
              <a:spcBef>
                <a:spcPts val="0"/>
              </a:spcBef>
              <a:spcAft>
                <a:spcPts val="0"/>
              </a:spcAft>
              <a:buClr>
                <a:schemeClr val="dk1"/>
              </a:buClr>
              <a:buSzPts val="1100"/>
              <a:buChar char="-"/>
            </a:pPr>
            <a:r>
              <a:rPr lang="en">
                <a:solidFill>
                  <a:schemeClr val="dk1"/>
                </a:solidFill>
              </a:rPr>
              <a:t>This is a type of supply chain risk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vast majority of vulns are just from mistakes - although some are deliberately malicious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But even mistakes can make dangerous code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“683 median transitive dependencies for npm followed by PHP (70), Ruby (68), and Python (19). All of which can become impacted by one security vulnerability.” (source: </a:t>
            </a:r>
            <a:r>
              <a:rPr lang="en" u="sng">
                <a:solidFill>
                  <a:srgbClr val="1155CC"/>
                </a:solidFill>
                <a:hlinkClick r:id="rId2">
                  <a:extLst>
                    <a:ext uri="{A12FA001-AC4F-418D-AE19-62706E023703}">
                      <ahyp:hlinkClr val="tx"/>
                    </a:ext>
                  </a:extLst>
                </a:hlinkClick>
              </a:rPr>
              <a:t>https://octoverse.github.com/#securing-software</a:t>
            </a:r>
            <a:r>
              <a:rPr lang="en">
                <a:solidFill>
                  <a:schemeClr val="lt1"/>
                </a:solidFill>
              </a:rPr>
              <a: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“Fernick recommends doing threat modeling before a single line of code is even written, and even thinking about security when deciding what development stack to use for a new endeavor. Meanwhile, established and new projects alike can take better advantage of automated tools for static analysis and fuzzing by integrating them into their CI/CD pipeline. “I think we have yet to see the true potential of techniques for finding vulnerabilities at scale,” Fernick says. “Large-scale fuzzing projects, vulnerability discovery query languages such as GitHub’s CodeQL, innovations in program analysis, applications of machine learning to identifying examples of particular bug classes, and recent research in automated exploit generation (AEG) have yet to, in my opinion, become fully realized, and are likely to shift the security landscape.”” (source: </a:t>
            </a:r>
            <a:r>
              <a:rPr lang="en" u="sng">
                <a:solidFill>
                  <a:schemeClr val="dk1"/>
                </a:solidFill>
                <a:hlinkClick r:id="rId3">
                  <a:extLst>
                    <a:ext uri="{A12FA001-AC4F-418D-AE19-62706E023703}">
                      <ahyp:hlinkClr val="tx"/>
                    </a:ext>
                  </a:extLst>
                </a:hlinkClick>
              </a:rPr>
              <a:t>https://github.com/readme/featured/octoverse-security</a:t>
            </a:r>
            <a:r>
              <a:rPr lang="en">
                <a:solidFill>
                  <a:schemeClr val="dk1"/>
                </a:solidFill>
              </a:rPr>
              <a: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u="sng">
              <a:solidFill>
                <a:schemeClr val="dk1"/>
              </a:solidFill>
              <a:latin typeface="Helvetica Neue"/>
              <a:ea typeface="Helvetica Neue"/>
              <a:cs typeface="Helvetica Neue"/>
              <a:sym typeface="Helvetica Neue"/>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80ab3a7ef_0_13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b80ab3a7ef_0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b80ab3a7ef_0_28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b80ab3a7ef_0_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b80ab3a7ef_0_1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b80ab3a7ef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b80ab3a7ef_0_16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b80ab3a7ef_0_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d547b5adb4_2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d547b5adb4_2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b80ab3a7ef_0_1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b80ab3a7ef_0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81a8c293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81a8c293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u="sng">
                <a:solidFill>
                  <a:srgbClr val="FF0000"/>
                </a:solidFill>
                <a:latin typeface="Helvetica Neue"/>
                <a:ea typeface="Helvetica Neue"/>
                <a:cs typeface="Helvetica Neue"/>
                <a:sym typeface="Helvetica Neue"/>
              </a:rPr>
              <a:t>JF/CR? </a:t>
            </a:r>
            <a:endParaRPr/>
          </a:p>
          <a:p>
            <a:pPr indent="-298450" lvl="0" marL="457200" rtl="0" algn="l">
              <a:spcBef>
                <a:spcPts val="0"/>
              </a:spcBef>
              <a:spcAft>
                <a:spcPts val="0"/>
              </a:spcAft>
              <a:buSzPts val="1100"/>
              <a:buChar char="-"/>
            </a:pPr>
            <a:r>
              <a:rPr lang="en"/>
              <a:t>[We’re sharing lessons from openssf but not speaking for particular member companies]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b80ab3a7ef_0_14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b80ab3a7ef_0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b80ab3a7ef_0_7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b80ab3a7ef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b80ab3a7ef_0_15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b80ab3a7ef_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b80ab3a7ef_0_2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b80ab3a7ef_0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b80ab3a7ef_0_25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gb80ab3a7ef_0_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b80ab3a7ef_0_27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gb80ab3a7ef_0_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df9e651c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df9e651c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e22a0fb7d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e22a0fb7d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b80ab3a7ef_0_27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gb80ab3a7ef_0_2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b80ab3a7ef_0_26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gb80ab3a7ef_0_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2c11606e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2c11606e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u="sng">
                <a:solidFill>
                  <a:srgbClr val="FF0000"/>
                </a:solidFill>
                <a:latin typeface="Helvetica Neue"/>
                <a:ea typeface="Helvetica Neue"/>
                <a:cs typeface="Helvetica Neue"/>
                <a:sym typeface="Helvetica Neue"/>
              </a:rPr>
              <a:t>CR </a:t>
            </a:r>
            <a:endParaRPr i="1" sz="1000">
              <a:solidFill>
                <a:srgbClr val="6C01B3"/>
              </a:solidFill>
              <a:latin typeface="Helvetica Neue"/>
              <a:ea typeface="Helvetica Neue"/>
              <a:cs typeface="Helvetica Neue"/>
              <a:sym typeface="Helvetica Neue"/>
            </a:endParaRPr>
          </a:p>
          <a:p>
            <a:pPr indent="-292100" lvl="0" marL="457200" rtl="0" algn="l">
              <a:lnSpc>
                <a:spcPct val="115000"/>
              </a:lnSpc>
              <a:spcBef>
                <a:spcPts val="1200"/>
              </a:spcBef>
              <a:spcAft>
                <a:spcPts val="0"/>
              </a:spcAft>
              <a:buClr>
                <a:schemeClr val="lt1"/>
              </a:buClr>
              <a:buSzPts val="1000"/>
              <a:buFont typeface="Helvetica Neue"/>
              <a:buChar char="-"/>
            </a:pPr>
            <a:r>
              <a:rPr lang="en" sz="1000">
                <a:solidFill>
                  <a:schemeClr val="lt1"/>
                </a:solidFill>
                <a:latin typeface="Helvetica Neue"/>
                <a:ea typeface="Helvetica Neue"/>
                <a:cs typeface="Helvetica Neue"/>
                <a:sym typeface="Helvetica Neue"/>
              </a:rPr>
              <a:t>historical examples where vulnerabilities in open source components have had large-scale impact? istoical examples wherevulnerabilities in open source components have had large-scale impact?</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Historical examples / disclosure - incident handler at Red Hat, coordinating internal and external for patching these issues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	Heartbleed</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	BlueZ / Rowhammer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	Shellshock</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000">
                <a:solidFill>
                  <a:schemeClr val="dk1"/>
                </a:solidFill>
                <a:latin typeface="Helvetica Neue"/>
                <a:ea typeface="Helvetica Neue"/>
                <a:cs typeface="Helvetica Neue"/>
                <a:sym typeface="Helvetica Neue"/>
              </a:rPr>
              <a:t>	Spectre / Meltdown</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120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Historical coordinated disclosure stories - Crob did a panel at BH </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Heartbleed -started it all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World relying on a really powerful package with 1.5 ppl supoprting it </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LF stepped in and OpenSSF is the descendants of that</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What we’ve learned from all of this </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Maybe this is salient </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Spectre was a cluster - Intel messed it up and learned from it </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Value of community and working with each other - one org doesn’t have all of the talent to fix it </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Mutual respect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earning this respect and finding good solutions through allowing good ideas </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Meritocracy - stressful and lots of debate and pressure from customers/govt/bad guys</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Bluetooth is abandoned and need sw and hw ppl all collaborating and competing prior</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Can you point us to some historical examples where vulnerabilities in open source components have had large-scale impact? </a:t>
            </a:r>
            <a:endParaRPr sz="1000">
              <a:solidFill>
                <a:schemeClr val="dk1"/>
              </a:solidFill>
              <a:latin typeface="Helvetica Neue"/>
              <a:ea typeface="Helvetica Neue"/>
              <a:cs typeface="Helvetica Neue"/>
              <a:sym typeface="Helvetica Neue"/>
            </a:endParaRPr>
          </a:p>
          <a:p>
            <a:pPr indent="0" lvl="0" marL="914400" rtl="0" algn="l">
              <a:lnSpc>
                <a:spcPct val="115000"/>
              </a:lnSpc>
              <a:spcBef>
                <a:spcPts val="1200"/>
              </a:spcBef>
              <a:spcAft>
                <a:spcPts val="1200"/>
              </a:spcAft>
              <a:buNone/>
            </a:pPr>
            <a:r>
              <a:t/>
            </a:r>
            <a:endParaRPr sz="10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b80ab3a7ef_0_23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b80ab3a7ef_0_2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b80ab3a7ef_0_26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b80ab3a7ef_0_2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e22a0fb7d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e22a0fb7d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b80ab3a7ef_0_32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gb80ab3a7ef_0_3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b80ab3a7ef_0_2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gb80ab3a7ef_0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b80ab3a7ef_0_23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gb80ab3a7ef_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d547b5adb4_2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d547b5adb4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b80ab3a7ef_0_2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gb80ab3a7ef_0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b80ab3a7ef_0_22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b80ab3a7ef_0_2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b80ab3a7ef_0_2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gb80ab3a7ef_0_2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b81a8c2935_0_2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u="sng">
                <a:solidFill>
                  <a:srgbClr val="FF0000"/>
                </a:solidFill>
                <a:latin typeface="Helvetica Neue"/>
                <a:ea typeface="Helvetica Neue"/>
                <a:cs typeface="Helvetica Neue"/>
                <a:sym typeface="Helvetica Neue"/>
              </a:rPr>
              <a:t>CR</a:t>
            </a:r>
            <a:endParaRPr/>
          </a:p>
        </p:txBody>
      </p:sp>
      <p:sp>
        <p:nvSpPr>
          <p:cNvPr id="159" name="Google Shape;159;gb81a8c2935_0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e22a0fb7d9_0_17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ge22a0fb7d9_0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e22a0fb7d9_0_17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ge22a0fb7d9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b80ab3a7ef_0_24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b80ab3a7ef_0_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81a8c2935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b81a8c2935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u="sng">
                <a:solidFill>
                  <a:srgbClr val="FF0000"/>
                </a:solidFill>
                <a:latin typeface="Helvetica Neue"/>
                <a:ea typeface="Helvetica Neue"/>
                <a:cs typeface="Helvetica Neue"/>
                <a:sym typeface="Helvetica Neue"/>
              </a:rPr>
              <a:t>CR</a:t>
            </a:r>
            <a:endParaRPr sz="1000">
              <a:solidFill>
                <a:schemeClr val="dk1"/>
              </a:solidFill>
              <a:latin typeface="Helvetica Neue"/>
              <a:ea typeface="Helvetica Neue"/>
              <a:cs typeface="Helvetica Neue"/>
              <a:sym typeface="Helvetica Neue"/>
            </a:endParaRPr>
          </a:p>
          <a:p>
            <a:pPr indent="0" lvl="0" marL="914400" rtl="0" algn="l">
              <a:lnSpc>
                <a:spcPct val="115000"/>
              </a:lnSpc>
              <a:spcBef>
                <a:spcPts val="1200"/>
              </a:spcBef>
              <a:spcAft>
                <a:spcPts val="1200"/>
              </a:spcAft>
              <a:buNone/>
            </a:pPr>
            <a:r>
              <a:t/>
            </a:r>
            <a:endParaRPr sz="10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b81a8c2935_0_20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u="sng">
                <a:solidFill>
                  <a:srgbClr val="FF0000"/>
                </a:solidFill>
                <a:latin typeface="Helvetica Neue"/>
                <a:ea typeface="Helvetica Neue"/>
                <a:cs typeface="Helvetica Neue"/>
                <a:sym typeface="Helvetica Neue"/>
              </a:rPr>
              <a:t>CR? </a:t>
            </a:r>
            <a:br>
              <a:rPr lang="en" sz="1000">
                <a:solidFill>
                  <a:schemeClr val="lt1"/>
                </a:solidFill>
                <a:latin typeface="Helvetica Neue"/>
                <a:ea typeface="Helvetica Neue"/>
                <a:cs typeface="Helvetica Neue"/>
                <a:sym typeface="Helvetica Neue"/>
              </a:rPr>
            </a:br>
            <a:r>
              <a:rPr lang="en" sz="1000">
                <a:solidFill>
                  <a:schemeClr val="lt1"/>
                </a:solidFill>
                <a:latin typeface="Helvetica Neue"/>
                <a:ea typeface="Helvetica Neue"/>
                <a:cs typeface="Helvetica Neue"/>
                <a:sym typeface="Helvetica Neue"/>
              </a:rPr>
              <a:t>Source for chart, “Percent of active repositories that rely on open source”: </a:t>
            </a:r>
            <a:r>
              <a:rPr lang="en" sz="1000" u="sng">
                <a:solidFill>
                  <a:srgbClr val="0000FF"/>
                </a:solidFill>
                <a:latin typeface="Helvetica Neue"/>
                <a:ea typeface="Helvetica Neue"/>
                <a:cs typeface="Helvetica Neue"/>
                <a:sym typeface="Helvetica Neue"/>
                <a:hlinkClick r:id="rId2">
                  <a:extLst>
                    <a:ext uri="{A12FA001-AC4F-418D-AE19-62706E023703}">
                      <ahyp:hlinkClr val="tx"/>
                    </a:ext>
                  </a:extLst>
                </a:hlinkClick>
              </a:rPr>
              <a:t>https://octoverse.github.com/#chart-rely-on-oss</a:t>
            </a:r>
            <a:r>
              <a:rPr lang="en" sz="1000">
                <a:solidFill>
                  <a:schemeClr val="lt1"/>
                </a:solidFill>
                <a:latin typeface="Helvetica Neue"/>
                <a:ea typeface="Helvetica Neue"/>
                <a:cs typeface="Helvetica Neue"/>
                <a:sym typeface="Helvetica Neue"/>
              </a:rPr>
              <a:t> (data from “This analysis included public open source repositories with at least one contribution in each month between 10.1.2019 and 09.30.2020.”) </a:t>
            </a:r>
            <a:endParaRPr sz="1000">
              <a:solidFill>
                <a:schemeClr val="lt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u="sng">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n" sz="1200" u="sng">
                <a:solidFill>
                  <a:schemeClr val="dk1"/>
                </a:solidFill>
                <a:latin typeface="Helvetica Neue"/>
                <a:ea typeface="Helvetica Neue"/>
                <a:cs typeface="Helvetica Neue"/>
                <a:sym typeface="Helvetica Neue"/>
              </a:rPr>
              <a:t>Why does securing the open source ecosystem matter?</a:t>
            </a:r>
            <a:r>
              <a:rPr b="1" lang="en" sz="1200">
                <a:solidFill>
                  <a:schemeClr val="dk1"/>
                </a:solidFill>
                <a:latin typeface="Helvetica Neue"/>
                <a:ea typeface="Helvetica Neue"/>
                <a:cs typeface="Helvetica Neue"/>
                <a:sym typeface="Helvetica Neue"/>
              </a:rPr>
              <a:t>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Open source software is a significant part of the core infrastructure in most enterprises in most sectors around the world, and is foundational to the internet as we know it. Consequently, it represents a massive and profoundly valuable attack surface. The Heartbleed vulnerability in OpenSSL disclosed in April 2014 showed us what this risk looks like in practice - a single critical vulnerability, found within an individual open source project maintained by only a few volunteers, compromised the security nearly one-fifth of the webservers on the internet.</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In 2019, over 16000 vulnerabilities were disclosed and assgned CVE numbers across proprietary and open source software, and over 1000 of those were scored “critical”. Vulnerabilities are not rare. We need to systematically reduce them, especially in widely-used software. We also need to better understand the threat landscape for open source projects, and help make security easier or default whenever possible, so we can reduce the risk of developers focussing on the features that they care about most. </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“According to Gartner over 95% of the IT enterprises across the globe use open source software (OSS) for their mission-critical IT workloads, whether they are aware of it or not.” (source: </a:t>
            </a:r>
            <a:r>
              <a:rPr lang="en" u="sng">
                <a:solidFill>
                  <a:schemeClr val="dk1"/>
                </a:solidFill>
                <a:hlinkClick r:id="rId3">
                  <a:extLst>
                    <a:ext uri="{A12FA001-AC4F-418D-AE19-62706E023703}">
                      <ahyp:hlinkClr val="tx"/>
                    </a:ext>
                  </a:extLst>
                </a:hlinkClick>
              </a:rPr>
              <a:t>https://github.com/readme/featured/octoverse-security</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u="sng">
              <a:solidFill>
                <a:schemeClr val="dk1"/>
              </a:solidFill>
              <a:latin typeface="Helvetica Neue"/>
              <a:ea typeface="Helvetica Neue"/>
              <a:cs typeface="Helvetica Neue"/>
              <a:sym typeface="Helvetica Neue"/>
            </a:endParaRPr>
          </a:p>
        </p:txBody>
      </p:sp>
      <p:sp>
        <p:nvSpPr>
          <p:cNvPr id="177" name="Google Shape;177;gb81a8c2935_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81a8c293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81a8c293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u="sng">
                <a:solidFill>
                  <a:srgbClr val="FF0000"/>
                </a:solidFill>
                <a:latin typeface="Helvetica Neue"/>
                <a:ea typeface="Helvetica Neue"/>
                <a:cs typeface="Helvetica Neue"/>
                <a:sym typeface="Helvetica Neue"/>
              </a:rPr>
              <a:t>JF? </a:t>
            </a:r>
            <a:endParaRPr sz="1000">
              <a:solidFill>
                <a:schemeClr val="lt1"/>
              </a:solidFill>
              <a:latin typeface="Helvetica Neue"/>
              <a:ea typeface="Helvetica Neue"/>
              <a:cs typeface="Helvetica Neue"/>
              <a:sym typeface="Helvetica Neue"/>
            </a:endParaRPr>
          </a:p>
          <a:p>
            <a:pPr indent="-292100" lvl="0" marL="457200" rtl="0" algn="l">
              <a:lnSpc>
                <a:spcPct val="115000"/>
              </a:lnSpc>
              <a:spcBef>
                <a:spcPts val="120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JF: “FREE SOFTWARE ISN’T FREE - we make tradeoffs in terms of security debt for differences between project realities and our security intentions, as well as risk-related tradeoffs in terms of the extent to which a project is maintained, security-tested, and able to respond to vulnerability reports or security incidents. This is not to say that the security of open source software is worse than that of closed-source software, but rather, that the way we handle it is unique. </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The truth is, like most software CHANCES ARE that YOU’RE GETTING A PENTEST, WHETHER YOU PAID FOR IT OR NOT”</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And so, let’s go into more detail about the unique security challenges of the open source ecosystem </a:t>
            </a:r>
            <a:endParaRPr sz="10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53" name="Shape 5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re">
  <p:cSld name="Title - Centre">
    <p:spTree>
      <p:nvGrpSpPr>
        <p:cNvPr id="54" name="Shape 54"/>
        <p:cNvGrpSpPr/>
        <p:nvPr/>
      </p:nvGrpSpPr>
      <p:grpSpPr>
        <a:xfrm>
          <a:off x="0" y="0"/>
          <a:ext cx="0" cy="0"/>
          <a:chOff x="0" y="0"/>
          <a:chExt cx="0" cy="0"/>
        </a:xfrm>
      </p:grpSpPr>
      <p:sp>
        <p:nvSpPr>
          <p:cNvPr id="55" name="Google Shape;55;p16"/>
          <p:cNvSpPr txBox="1"/>
          <p:nvPr>
            <p:ph type="title"/>
          </p:nvPr>
        </p:nvSpPr>
        <p:spPr>
          <a:xfrm>
            <a:off x="666750" y="1700213"/>
            <a:ext cx="7810500" cy="1743000"/>
          </a:xfrm>
          <a:prstGeom prst="rect">
            <a:avLst/>
          </a:prstGeom>
          <a:noFill/>
          <a:ln>
            <a:noFill/>
          </a:ln>
        </p:spPr>
        <p:txBody>
          <a:bodyPr anchorCtr="0" anchor="t" bIns="28575" lIns="57150" spcFirstLastPara="1" rIns="57150" wrap="square" tIns="28575">
            <a:normAutofit/>
          </a:bodyPr>
          <a:lstStyle>
            <a:lvl1pPr lvl="0" marR="0" rtl="0" algn="l">
              <a:lnSpc>
                <a:spcPct val="85000"/>
              </a:lnSpc>
              <a:spcBef>
                <a:spcPts val="0"/>
              </a:spcBef>
              <a:spcAft>
                <a:spcPts val="0"/>
              </a:spcAft>
              <a:buClr>
                <a:schemeClr val="accent1"/>
              </a:buClr>
              <a:buSzPts val="2300"/>
              <a:buFont typeface="Arial Black"/>
              <a:buNone/>
              <a:defRPr b="0" i="0" sz="2300" u="none" cap="none" strike="noStrike">
                <a:solidFill>
                  <a:schemeClr val="accent1"/>
                </a:solidFill>
                <a:latin typeface="Arial Black"/>
                <a:ea typeface="Arial Black"/>
                <a:cs typeface="Arial Black"/>
                <a:sym typeface="Arial Black"/>
              </a:defRPr>
            </a:lvl1pPr>
            <a:lvl2pPr lvl="1"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2pPr>
            <a:lvl3pPr lvl="2"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3pPr>
            <a:lvl4pPr lvl="3"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4pPr>
            <a:lvl5pPr lvl="4"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5pPr>
            <a:lvl6pPr lvl="5"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6pPr>
            <a:lvl7pPr lvl="6"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7pPr>
            <a:lvl8pPr lvl="7"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8pPr>
            <a:lvl9pPr lvl="8"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9pPr>
          </a:lstStyle>
          <a:p/>
        </p:txBody>
      </p:sp>
      <p:sp>
        <p:nvSpPr>
          <p:cNvPr id="56" name="Google Shape;56;p16"/>
          <p:cNvSpPr txBox="1"/>
          <p:nvPr>
            <p:ph idx="12" type="sldNum"/>
          </p:nvPr>
        </p:nvSpPr>
        <p:spPr>
          <a:xfrm>
            <a:off x="4475442" y="4905375"/>
            <a:ext cx="188400" cy="202500"/>
          </a:xfrm>
          <a:prstGeom prst="rect">
            <a:avLst/>
          </a:prstGeom>
          <a:noFill/>
          <a:ln>
            <a:noFill/>
          </a:ln>
        </p:spPr>
        <p:txBody>
          <a:bodyPr anchorCtr="0" anchor="t" bIns="31750" lIns="31750" spcFirstLastPara="1" rIns="31750" wrap="square" tIns="317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pic>
        <p:nvPicPr>
          <p:cNvPr id="57" name="Google Shape;57;p16"/>
          <p:cNvPicPr preferRelativeResize="0"/>
          <p:nvPr/>
        </p:nvPicPr>
        <p:blipFill rotWithShape="1">
          <a:blip r:embed="rId2">
            <a:alphaModFix/>
          </a:blip>
          <a:srcRect b="0" l="0" r="0" t="0"/>
          <a:stretch/>
        </p:blipFill>
        <p:spPr>
          <a:xfrm>
            <a:off x="350228" y="136535"/>
            <a:ext cx="1167423" cy="457683"/>
          </a:xfrm>
          <a:prstGeom prst="rect">
            <a:avLst/>
          </a:prstGeom>
          <a:noFill/>
          <a:ln>
            <a:noFill/>
          </a:ln>
        </p:spPr>
      </p:pic>
      <p:sp>
        <p:nvSpPr>
          <p:cNvPr id="58" name="Google Shape;58;p16"/>
          <p:cNvSpPr/>
          <p:nvPr/>
        </p:nvSpPr>
        <p:spPr>
          <a:xfrm>
            <a:off x="7614434" y="4811107"/>
            <a:ext cx="1355700" cy="153900"/>
          </a:xfrm>
          <a:prstGeom prst="rect">
            <a:avLst/>
          </a:prstGeom>
          <a:noFill/>
          <a:ln>
            <a:noFill/>
          </a:ln>
        </p:spPr>
        <p:txBody>
          <a:bodyPr anchorCtr="0" anchor="t" bIns="28575" lIns="57150" spcFirstLastPara="1" rIns="57150" wrap="square" tIns="28575">
            <a:noAutofit/>
          </a:bodyPr>
          <a:lstStyle/>
          <a:p>
            <a:pPr indent="0" lvl="0" marL="0" marR="0" rtl="0" algn="r">
              <a:lnSpc>
                <a:spcPct val="100000"/>
              </a:lnSpc>
              <a:spcBef>
                <a:spcPts val="0"/>
              </a:spcBef>
              <a:spcAft>
                <a:spcPts val="0"/>
              </a:spcAft>
              <a:buClr>
                <a:schemeClr val="dk2"/>
              </a:buClr>
              <a:buSzPts val="600"/>
              <a:buFont typeface="Arial Black"/>
              <a:buNone/>
            </a:pPr>
            <a:r>
              <a:rPr b="0" i="0" lang="en" sz="600" u="none" cap="none" strike="noStrike">
                <a:solidFill>
                  <a:schemeClr val="dk2"/>
                </a:solidFill>
                <a:latin typeface="Arial Black"/>
                <a:ea typeface="Arial Black"/>
                <a:cs typeface="Arial Black"/>
                <a:sym typeface="Arial Black"/>
              </a:rPr>
              <a:t>#BHUSA   @BlackHatEvents </a:t>
            </a:r>
            <a:endParaRPr sz="9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p:cSld name="Photo - Vertical">
    <p:spTree>
      <p:nvGrpSpPr>
        <p:cNvPr id="59" name="Shape 59"/>
        <p:cNvGrpSpPr/>
        <p:nvPr/>
      </p:nvGrpSpPr>
      <p:grpSpPr>
        <a:xfrm>
          <a:off x="0" y="0"/>
          <a:ext cx="0" cy="0"/>
          <a:chOff x="0" y="0"/>
          <a:chExt cx="0" cy="0"/>
        </a:xfrm>
      </p:grpSpPr>
      <p:sp>
        <p:nvSpPr>
          <p:cNvPr id="60" name="Google Shape;60;p17"/>
          <p:cNvSpPr/>
          <p:nvPr>
            <p:ph idx="2" type="pic"/>
          </p:nvPr>
        </p:nvSpPr>
        <p:spPr>
          <a:xfrm>
            <a:off x="4572000" y="982266"/>
            <a:ext cx="4881600" cy="3613500"/>
          </a:xfrm>
          <a:prstGeom prst="rect">
            <a:avLst/>
          </a:prstGeom>
          <a:noFill/>
          <a:ln>
            <a:noFill/>
          </a:ln>
        </p:spPr>
        <p:txBody>
          <a:bodyPr anchorCtr="0" anchor="t" bIns="28575" lIns="57150" spcFirstLastPara="1" rIns="57150" wrap="square" tIns="28575">
            <a:noAutofit/>
          </a:bodyPr>
          <a:lstStyle>
            <a:lvl1pPr lvl="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1pPr>
            <a:lvl2pPr lvl="1"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2pPr>
            <a:lvl3pPr lvl="2"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3pPr>
            <a:lvl4pPr lvl="3"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4pPr>
            <a:lvl5pPr lvl="4"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5pPr>
            <a:lvl6pPr lvl="5"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6pPr>
            <a:lvl7pPr lvl="6"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7pPr>
            <a:lvl8pPr lvl="7"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8pPr>
            <a:lvl9pPr lvl="8"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9pPr>
          </a:lstStyle>
          <a:p/>
        </p:txBody>
      </p:sp>
      <p:sp>
        <p:nvSpPr>
          <p:cNvPr id="61" name="Google Shape;61;p17"/>
          <p:cNvSpPr txBox="1"/>
          <p:nvPr>
            <p:ph type="title"/>
          </p:nvPr>
        </p:nvSpPr>
        <p:spPr>
          <a:xfrm>
            <a:off x="619125" y="982265"/>
            <a:ext cx="3833700" cy="1456200"/>
          </a:xfrm>
          <a:prstGeom prst="rect">
            <a:avLst/>
          </a:prstGeom>
          <a:noFill/>
          <a:ln>
            <a:noFill/>
          </a:ln>
        </p:spPr>
        <p:txBody>
          <a:bodyPr anchorCtr="0" anchor="b" bIns="28575" lIns="57150" spcFirstLastPara="1" rIns="57150" wrap="square" tIns="28575">
            <a:normAutofit/>
          </a:bodyPr>
          <a:lstStyle>
            <a:lvl1pPr lvl="0" marR="0" rtl="0" algn="l">
              <a:lnSpc>
                <a:spcPct val="100000"/>
              </a:lnSpc>
              <a:spcBef>
                <a:spcPts val="0"/>
              </a:spcBef>
              <a:spcAft>
                <a:spcPts val="0"/>
              </a:spcAft>
              <a:buClr>
                <a:schemeClr val="accent1"/>
              </a:buClr>
              <a:buSzPts val="2300"/>
              <a:buFont typeface="Arial Black"/>
              <a:buNone/>
              <a:defRPr b="0" i="0" sz="2300" u="none" cap="none" strike="noStrike">
                <a:solidFill>
                  <a:schemeClr val="accent1"/>
                </a:solidFill>
                <a:latin typeface="Arial Black"/>
                <a:ea typeface="Arial Black"/>
                <a:cs typeface="Arial Black"/>
                <a:sym typeface="Arial Black"/>
              </a:defRPr>
            </a:lvl1pPr>
            <a:lvl2pPr lvl="1"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2pPr>
            <a:lvl3pPr lvl="2"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3pPr>
            <a:lvl4pPr lvl="3"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4pPr>
            <a:lvl5pPr lvl="4"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5pPr>
            <a:lvl6pPr lvl="5"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6pPr>
            <a:lvl7pPr lvl="6"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7pPr>
            <a:lvl8pPr lvl="7"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8pPr>
            <a:lvl9pPr lvl="8"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9pPr>
          </a:lstStyle>
          <a:p/>
        </p:txBody>
      </p:sp>
      <p:sp>
        <p:nvSpPr>
          <p:cNvPr id="62" name="Google Shape;62;p17"/>
          <p:cNvSpPr txBox="1"/>
          <p:nvPr>
            <p:ph idx="12" type="sldNum"/>
          </p:nvPr>
        </p:nvSpPr>
        <p:spPr>
          <a:xfrm>
            <a:off x="4475442" y="4905375"/>
            <a:ext cx="188400" cy="202500"/>
          </a:xfrm>
          <a:prstGeom prst="rect">
            <a:avLst/>
          </a:prstGeom>
          <a:noFill/>
          <a:ln>
            <a:noFill/>
          </a:ln>
        </p:spPr>
        <p:txBody>
          <a:bodyPr anchorCtr="0" anchor="t" bIns="31750" lIns="31750" spcFirstLastPara="1" rIns="31750" wrap="square" tIns="317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
        <p:nvSpPr>
          <p:cNvPr id="63" name="Google Shape;63;p17"/>
          <p:cNvSpPr txBox="1"/>
          <p:nvPr>
            <p:ph idx="1" type="body"/>
          </p:nvPr>
        </p:nvSpPr>
        <p:spPr>
          <a:xfrm>
            <a:off x="619125" y="2438399"/>
            <a:ext cx="3833700" cy="2199300"/>
          </a:xfrm>
          <a:prstGeom prst="rect">
            <a:avLst/>
          </a:prstGeom>
          <a:noFill/>
          <a:ln>
            <a:noFill/>
          </a:ln>
        </p:spPr>
        <p:txBody>
          <a:bodyPr anchorCtr="0" anchor="t" bIns="28575" lIns="57150" spcFirstLastPara="1" rIns="57150" wrap="square" tIns="28575">
            <a:noAutofit/>
          </a:bodyPr>
          <a:lstStyle>
            <a:lvl1pPr indent="-228600" lvl="0" marL="457200" marR="0" rtl="0" algn="l">
              <a:lnSpc>
                <a:spcPct val="100000"/>
              </a:lnSpc>
              <a:spcBef>
                <a:spcPts val="40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40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2pPr>
            <a:lvl3pPr indent="-228600" lvl="2" marL="1371600" marR="0" rtl="0" algn="l">
              <a:lnSpc>
                <a:spcPct val="100000"/>
              </a:lnSpc>
              <a:spcBef>
                <a:spcPts val="40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40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40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5pPr>
            <a:lvl6pPr indent="-381000" lvl="5" marL="27432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6pPr>
            <a:lvl7pPr indent="-381000" lvl="6" marL="32004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7pPr>
            <a:lvl8pPr indent="-381000" lvl="7" marL="36576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8pPr>
            <a:lvl9pPr indent="-381000" lvl="8" marL="41148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9pPr>
          </a:lstStyle>
          <a:p/>
        </p:txBody>
      </p:sp>
      <p:pic>
        <p:nvPicPr>
          <p:cNvPr id="64" name="Google Shape;64;p17"/>
          <p:cNvPicPr preferRelativeResize="0"/>
          <p:nvPr/>
        </p:nvPicPr>
        <p:blipFill rotWithShape="1">
          <a:blip r:embed="rId2">
            <a:alphaModFix/>
          </a:blip>
          <a:srcRect b="0" l="0" r="0" t="0"/>
          <a:stretch/>
        </p:blipFill>
        <p:spPr>
          <a:xfrm>
            <a:off x="350228" y="136535"/>
            <a:ext cx="1167423" cy="457683"/>
          </a:xfrm>
          <a:prstGeom prst="rect">
            <a:avLst/>
          </a:prstGeom>
          <a:noFill/>
          <a:ln>
            <a:noFill/>
          </a:ln>
        </p:spPr>
      </p:pic>
      <p:sp>
        <p:nvSpPr>
          <p:cNvPr id="65" name="Google Shape;65;p17"/>
          <p:cNvSpPr/>
          <p:nvPr/>
        </p:nvSpPr>
        <p:spPr>
          <a:xfrm>
            <a:off x="7614434" y="4811107"/>
            <a:ext cx="1355700" cy="153900"/>
          </a:xfrm>
          <a:prstGeom prst="rect">
            <a:avLst/>
          </a:prstGeom>
          <a:noFill/>
          <a:ln>
            <a:noFill/>
          </a:ln>
        </p:spPr>
        <p:txBody>
          <a:bodyPr anchorCtr="0" anchor="t" bIns="28575" lIns="57150" spcFirstLastPara="1" rIns="57150" wrap="square" tIns="28575">
            <a:noAutofit/>
          </a:bodyPr>
          <a:lstStyle/>
          <a:p>
            <a:pPr indent="0" lvl="0" marL="0" marR="0" rtl="0" algn="r">
              <a:lnSpc>
                <a:spcPct val="100000"/>
              </a:lnSpc>
              <a:spcBef>
                <a:spcPts val="0"/>
              </a:spcBef>
              <a:spcAft>
                <a:spcPts val="0"/>
              </a:spcAft>
              <a:buClr>
                <a:schemeClr val="dk2"/>
              </a:buClr>
              <a:buSzPts val="600"/>
              <a:buFont typeface="Arial Black"/>
              <a:buNone/>
            </a:pPr>
            <a:r>
              <a:rPr b="0" i="0" lang="en" sz="600" u="none" cap="none" strike="noStrike">
                <a:solidFill>
                  <a:schemeClr val="dk2"/>
                </a:solidFill>
                <a:latin typeface="Arial Black"/>
                <a:ea typeface="Arial Black"/>
                <a:cs typeface="Arial Black"/>
                <a:sym typeface="Arial Black"/>
              </a:rPr>
              <a:t>#BHUSA   @BlackHatEvents </a:t>
            </a:r>
            <a:endParaRPr sz="9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p:cSld name="Title - Top">
    <p:spTree>
      <p:nvGrpSpPr>
        <p:cNvPr id="66" name="Shape 66"/>
        <p:cNvGrpSpPr/>
        <p:nvPr/>
      </p:nvGrpSpPr>
      <p:grpSpPr>
        <a:xfrm>
          <a:off x="0" y="0"/>
          <a:ext cx="0" cy="0"/>
          <a:chOff x="0" y="0"/>
          <a:chExt cx="0" cy="0"/>
        </a:xfrm>
      </p:grpSpPr>
      <p:sp>
        <p:nvSpPr>
          <p:cNvPr id="67" name="Google Shape;67;p18"/>
          <p:cNvSpPr txBox="1"/>
          <p:nvPr>
            <p:ph idx="12" type="sldNum"/>
          </p:nvPr>
        </p:nvSpPr>
        <p:spPr>
          <a:xfrm>
            <a:off x="4475442" y="4905375"/>
            <a:ext cx="188400" cy="202500"/>
          </a:xfrm>
          <a:prstGeom prst="rect">
            <a:avLst/>
          </a:prstGeom>
          <a:noFill/>
          <a:ln>
            <a:noFill/>
          </a:ln>
        </p:spPr>
        <p:txBody>
          <a:bodyPr anchorCtr="0" anchor="t" bIns="31750" lIns="31750" spcFirstLastPara="1" rIns="31750" wrap="square" tIns="317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pic>
        <p:nvPicPr>
          <p:cNvPr id="68" name="Google Shape;68;p18"/>
          <p:cNvPicPr preferRelativeResize="0"/>
          <p:nvPr/>
        </p:nvPicPr>
        <p:blipFill rotWithShape="1">
          <a:blip r:embed="rId2">
            <a:alphaModFix/>
          </a:blip>
          <a:srcRect b="0" l="0" r="0" t="0"/>
          <a:stretch/>
        </p:blipFill>
        <p:spPr>
          <a:xfrm>
            <a:off x="350228" y="136535"/>
            <a:ext cx="1167423" cy="457683"/>
          </a:xfrm>
          <a:prstGeom prst="rect">
            <a:avLst/>
          </a:prstGeom>
          <a:noFill/>
          <a:ln>
            <a:noFill/>
          </a:ln>
        </p:spPr>
      </p:pic>
      <p:sp>
        <p:nvSpPr>
          <p:cNvPr id="69" name="Google Shape;69;p18"/>
          <p:cNvSpPr/>
          <p:nvPr/>
        </p:nvSpPr>
        <p:spPr>
          <a:xfrm>
            <a:off x="7614434" y="4811107"/>
            <a:ext cx="1355700" cy="153900"/>
          </a:xfrm>
          <a:prstGeom prst="rect">
            <a:avLst/>
          </a:prstGeom>
          <a:noFill/>
          <a:ln>
            <a:noFill/>
          </a:ln>
        </p:spPr>
        <p:txBody>
          <a:bodyPr anchorCtr="0" anchor="t" bIns="28575" lIns="57150" spcFirstLastPara="1" rIns="57150" wrap="square" tIns="28575">
            <a:noAutofit/>
          </a:bodyPr>
          <a:lstStyle/>
          <a:p>
            <a:pPr indent="0" lvl="0" marL="0" marR="0" rtl="0" algn="r">
              <a:lnSpc>
                <a:spcPct val="100000"/>
              </a:lnSpc>
              <a:spcBef>
                <a:spcPts val="0"/>
              </a:spcBef>
              <a:spcAft>
                <a:spcPts val="0"/>
              </a:spcAft>
              <a:buClr>
                <a:schemeClr val="dk2"/>
              </a:buClr>
              <a:buSzPts val="600"/>
              <a:buFont typeface="Arial Black"/>
              <a:buNone/>
            </a:pPr>
            <a:r>
              <a:rPr b="0" i="0" lang="en" sz="600" u="none" cap="none" strike="noStrike">
                <a:solidFill>
                  <a:schemeClr val="dk2"/>
                </a:solidFill>
                <a:latin typeface="Arial Black"/>
                <a:ea typeface="Arial Black"/>
                <a:cs typeface="Arial Black"/>
                <a:sym typeface="Arial Black"/>
              </a:rPr>
              <a:t>#BHUSA   @BlackHatEvents </a:t>
            </a:r>
            <a:endParaRPr sz="9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70" name="Shape 70"/>
        <p:cNvGrpSpPr/>
        <p:nvPr/>
      </p:nvGrpSpPr>
      <p:grpSpPr>
        <a:xfrm>
          <a:off x="0" y="0"/>
          <a:ext cx="0" cy="0"/>
          <a:chOff x="0" y="0"/>
          <a:chExt cx="0" cy="0"/>
        </a:xfrm>
      </p:grpSpPr>
      <p:sp>
        <p:nvSpPr>
          <p:cNvPr id="71" name="Google Shape;71;p19"/>
          <p:cNvSpPr txBox="1"/>
          <p:nvPr>
            <p:ph idx="12" type="sldNum"/>
          </p:nvPr>
        </p:nvSpPr>
        <p:spPr>
          <a:xfrm>
            <a:off x="4475442" y="4905375"/>
            <a:ext cx="188400" cy="202500"/>
          </a:xfrm>
          <a:prstGeom prst="rect">
            <a:avLst/>
          </a:prstGeom>
          <a:noFill/>
          <a:ln>
            <a:noFill/>
          </a:ln>
        </p:spPr>
        <p:txBody>
          <a:bodyPr anchorCtr="0" anchor="t" bIns="31750" lIns="31750" spcFirstLastPara="1" rIns="31750" wrap="square" tIns="317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
        <p:nvSpPr>
          <p:cNvPr id="72" name="Google Shape;72;p19"/>
          <p:cNvSpPr txBox="1"/>
          <p:nvPr>
            <p:ph idx="1" type="body"/>
          </p:nvPr>
        </p:nvSpPr>
        <p:spPr>
          <a:xfrm>
            <a:off x="666750" y="1143000"/>
            <a:ext cx="7810500" cy="3494700"/>
          </a:xfrm>
          <a:prstGeom prst="rect">
            <a:avLst/>
          </a:prstGeom>
          <a:noFill/>
          <a:ln>
            <a:noFill/>
          </a:ln>
        </p:spPr>
        <p:txBody>
          <a:bodyPr anchorCtr="0" anchor="t" bIns="28575" lIns="57150" spcFirstLastPara="1" rIns="57150" wrap="square" tIns="28575">
            <a:noAutofit/>
          </a:bodyPr>
          <a:lstStyle>
            <a:lvl1pPr indent="-323850" lvl="0" marL="457200" marR="0" rtl="0" algn="l">
              <a:lnSpc>
                <a:spcPct val="100000"/>
              </a:lnSpc>
              <a:spcBef>
                <a:spcPts val="400"/>
              </a:spcBef>
              <a:spcAft>
                <a:spcPts val="0"/>
              </a:spcAft>
              <a:buClr>
                <a:srgbClr val="000000"/>
              </a:buClr>
              <a:buSzPts val="1500"/>
              <a:buFont typeface="Arial"/>
              <a:buChar char="•"/>
              <a:defRPr b="0" i="0" sz="1500" u="none" cap="none" strike="noStrike">
                <a:solidFill>
                  <a:srgbClr val="000000"/>
                </a:solidFill>
                <a:latin typeface="Arial"/>
                <a:ea typeface="Arial"/>
                <a:cs typeface="Arial"/>
                <a:sym typeface="Arial"/>
              </a:defRPr>
            </a:lvl1pPr>
            <a:lvl2pPr indent="-311150" lvl="1" marL="914400" marR="0" rtl="0" algn="l">
              <a:lnSpc>
                <a:spcPct val="100000"/>
              </a:lnSpc>
              <a:spcBef>
                <a:spcPts val="40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2pPr>
            <a:lvl3pPr indent="-298450" lvl="2" marL="1371600" marR="0" rtl="0" algn="l">
              <a:lnSpc>
                <a:spcPct val="100000"/>
              </a:lnSpc>
              <a:spcBef>
                <a:spcPts val="4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4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85750" lvl="4" marL="2286000" marR="0" rtl="0" algn="l">
              <a:lnSpc>
                <a:spcPct val="100000"/>
              </a:lnSpc>
              <a:spcBef>
                <a:spcPts val="400"/>
              </a:spcBef>
              <a:spcAft>
                <a:spcPts val="0"/>
              </a:spcAft>
              <a:buClr>
                <a:srgbClr val="000000"/>
              </a:buClr>
              <a:buSzPts val="900"/>
              <a:buFont typeface="Arial"/>
              <a:buChar char="•"/>
              <a:defRPr b="0" i="0" sz="900" u="none" cap="none" strike="noStrike">
                <a:solidFill>
                  <a:srgbClr val="000000"/>
                </a:solidFill>
                <a:latin typeface="Arial"/>
                <a:ea typeface="Arial"/>
                <a:cs typeface="Arial"/>
                <a:sym typeface="Arial"/>
              </a:defRPr>
            </a:lvl5pPr>
            <a:lvl6pPr indent="-381000" lvl="5" marL="27432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6pPr>
            <a:lvl7pPr indent="-381000" lvl="6" marL="32004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7pPr>
            <a:lvl8pPr indent="-381000" lvl="7" marL="36576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8pPr>
            <a:lvl9pPr indent="-381000" lvl="8" marL="41148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9pPr>
          </a:lstStyle>
          <a:p/>
        </p:txBody>
      </p:sp>
      <p:pic>
        <p:nvPicPr>
          <p:cNvPr id="73" name="Google Shape;73;p19"/>
          <p:cNvPicPr preferRelativeResize="0"/>
          <p:nvPr/>
        </p:nvPicPr>
        <p:blipFill rotWithShape="1">
          <a:blip r:embed="rId2">
            <a:alphaModFix/>
          </a:blip>
          <a:srcRect b="0" l="0" r="0" t="0"/>
          <a:stretch/>
        </p:blipFill>
        <p:spPr>
          <a:xfrm>
            <a:off x="350228" y="136535"/>
            <a:ext cx="1167423" cy="457683"/>
          </a:xfrm>
          <a:prstGeom prst="rect">
            <a:avLst/>
          </a:prstGeom>
          <a:noFill/>
          <a:ln>
            <a:noFill/>
          </a:ln>
        </p:spPr>
      </p:pic>
      <p:sp>
        <p:nvSpPr>
          <p:cNvPr id="74" name="Google Shape;74;p19"/>
          <p:cNvSpPr/>
          <p:nvPr/>
        </p:nvSpPr>
        <p:spPr>
          <a:xfrm>
            <a:off x="7614434" y="4811107"/>
            <a:ext cx="1355700" cy="153900"/>
          </a:xfrm>
          <a:prstGeom prst="rect">
            <a:avLst/>
          </a:prstGeom>
          <a:noFill/>
          <a:ln>
            <a:noFill/>
          </a:ln>
        </p:spPr>
        <p:txBody>
          <a:bodyPr anchorCtr="0" anchor="t" bIns="28575" lIns="57150" spcFirstLastPara="1" rIns="57150" wrap="square" tIns="28575">
            <a:noAutofit/>
          </a:bodyPr>
          <a:lstStyle/>
          <a:p>
            <a:pPr indent="0" lvl="0" marL="0" marR="0" rtl="0" algn="r">
              <a:lnSpc>
                <a:spcPct val="100000"/>
              </a:lnSpc>
              <a:spcBef>
                <a:spcPts val="0"/>
              </a:spcBef>
              <a:spcAft>
                <a:spcPts val="0"/>
              </a:spcAft>
              <a:buClr>
                <a:schemeClr val="dk2"/>
              </a:buClr>
              <a:buSzPts val="600"/>
              <a:buFont typeface="Arial Black"/>
              <a:buNone/>
            </a:pPr>
            <a:r>
              <a:rPr b="0" i="0" lang="en" sz="600" u="none" cap="none" strike="noStrike">
                <a:solidFill>
                  <a:schemeClr val="dk2"/>
                </a:solidFill>
                <a:latin typeface="Arial Black"/>
                <a:ea typeface="Arial Black"/>
                <a:cs typeface="Arial Black"/>
                <a:sym typeface="Arial Black"/>
              </a:rPr>
              <a:t>#BHUSA   @BlackHatEvents </a:t>
            </a:r>
            <a:endParaRPr sz="9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75" name="Shape 75"/>
        <p:cNvGrpSpPr/>
        <p:nvPr/>
      </p:nvGrpSpPr>
      <p:grpSpPr>
        <a:xfrm>
          <a:off x="0" y="0"/>
          <a:ext cx="0" cy="0"/>
          <a:chOff x="0" y="0"/>
          <a:chExt cx="0" cy="0"/>
        </a:xfrm>
      </p:grpSpPr>
      <p:sp>
        <p:nvSpPr>
          <p:cNvPr id="76" name="Google Shape;76;p20"/>
          <p:cNvSpPr/>
          <p:nvPr>
            <p:ph idx="2" type="pic"/>
          </p:nvPr>
        </p:nvSpPr>
        <p:spPr>
          <a:xfrm>
            <a:off x="4110038" y="1181100"/>
            <a:ext cx="5229300" cy="3486000"/>
          </a:xfrm>
          <a:prstGeom prst="rect">
            <a:avLst/>
          </a:prstGeom>
          <a:noFill/>
          <a:ln>
            <a:noFill/>
          </a:ln>
        </p:spPr>
        <p:txBody>
          <a:bodyPr anchorCtr="0" anchor="t" bIns="28575" lIns="57150" spcFirstLastPara="1" rIns="57150" wrap="square" tIns="28575">
            <a:noAutofit/>
          </a:bodyPr>
          <a:lstStyle>
            <a:lvl1pPr lvl="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1pPr>
            <a:lvl2pPr lvl="1"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2pPr>
            <a:lvl3pPr lvl="2"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3pPr>
            <a:lvl4pPr lvl="3"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4pPr>
            <a:lvl5pPr lvl="4"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5pPr>
            <a:lvl6pPr lvl="5"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6pPr>
            <a:lvl7pPr lvl="6"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7pPr>
            <a:lvl8pPr lvl="7"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8pPr>
            <a:lvl9pPr lvl="8"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9pPr>
          </a:lstStyle>
          <a:p/>
        </p:txBody>
      </p:sp>
      <p:sp>
        <p:nvSpPr>
          <p:cNvPr id="77" name="Google Shape;77;p20"/>
          <p:cNvSpPr txBox="1"/>
          <p:nvPr>
            <p:ph idx="12" type="sldNum"/>
          </p:nvPr>
        </p:nvSpPr>
        <p:spPr>
          <a:xfrm>
            <a:off x="4475442" y="4905375"/>
            <a:ext cx="188400" cy="202500"/>
          </a:xfrm>
          <a:prstGeom prst="rect">
            <a:avLst/>
          </a:prstGeom>
          <a:noFill/>
          <a:ln>
            <a:noFill/>
          </a:ln>
        </p:spPr>
        <p:txBody>
          <a:bodyPr anchorCtr="0" anchor="t" bIns="31750" lIns="31750" spcFirstLastPara="1" rIns="31750" wrap="square" tIns="317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
        <p:nvSpPr>
          <p:cNvPr id="78" name="Google Shape;78;p20"/>
          <p:cNvSpPr txBox="1"/>
          <p:nvPr>
            <p:ph idx="1" type="body"/>
          </p:nvPr>
        </p:nvSpPr>
        <p:spPr>
          <a:xfrm>
            <a:off x="666750" y="1181100"/>
            <a:ext cx="3342600" cy="3486000"/>
          </a:xfrm>
          <a:prstGeom prst="rect">
            <a:avLst/>
          </a:prstGeom>
          <a:noFill/>
          <a:ln>
            <a:noFill/>
          </a:ln>
        </p:spPr>
        <p:txBody>
          <a:bodyPr anchorCtr="0" anchor="t" bIns="28575" lIns="57150" spcFirstLastPara="1" rIns="57150" wrap="square" tIns="28575">
            <a:noAutofit/>
          </a:bodyPr>
          <a:lstStyle>
            <a:lvl1pPr indent="-228600" lvl="0" marL="457200" marR="0" rtl="0" algn="l">
              <a:lnSpc>
                <a:spcPct val="100000"/>
              </a:lnSpc>
              <a:spcBef>
                <a:spcPts val="400"/>
              </a:spcBef>
              <a:spcAft>
                <a:spcPts val="0"/>
              </a:spcAft>
              <a:buClr>
                <a:srgbClr val="000000"/>
              </a:buClr>
              <a:buSzPts val="1500"/>
              <a:buFont typeface="Helvetica Neue"/>
              <a:buNone/>
              <a:defRPr b="0" i="0" sz="1500" u="none" cap="none" strike="noStrike">
                <a:solidFill>
                  <a:srgbClr val="000000"/>
                </a:solidFill>
                <a:latin typeface="Helvetica Neue"/>
                <a:ea typeface="Helvetica Neue"/>
                <a:cs typeface="Helvetica Neue"/>
                <a:sym typeface="Helvetica Neue"/>
              </a:defRPr>
            </a:lvl1pPr>
            <a:lvl2pPr indent="-228600" lvl="1" marL="914400" marR="0" rtl="0" algn="l">
              <a:lnSpc>
                <a:spcPct val="100000"/>
              </a:lnSpc>
              <a:spcBef>
                <a:spcPts val="400"/>
              </a:spcBef>
              <a:spcAft>
                <a:spcPts val="0"/>
              </a:spcAft>
              <a:buClr>
                <a:srgbClr val="000000"/>
              </a:buClr>
              <a:buSzPts val="1300"/>
              <a:buFont typeface="Helvetica Neue"/>
              <a:buNone/>
              <a:defRPr b="0" i="0" sz="1300" u="none" cap="none" strike="noStrike">
                <a:solidFill>
                  <a:srgbClr val="000000"/>
                </a:solidFill>
                <a:latin typeface="Helvetica Neue"/>
                <a:ea typeface="Helvetica Neue"/>
                <a:cs typeface="Helvetica Neue"/>
                <a:sym typeface="Helvetica Neue"/>
              </a:defRPr>
            </a:lvl2pPr>
            <a:lvl3pPr indent="-228600" lvl="2" marL="1371600" marR="0" rtl="0" algn="l">
              <a:lnSpc>
                <a:spcPct val="100000"/>
              </a:lnSpc>
              <a:spcBef>
                <a:spcPts val="400"/>
              </a:spcBef>
              <a:spcAft>
                <a:spcPts val="0"/>
              </a:spcAft>
              <a:buClr>
                <a:srgbClr val="000000"/>
              </a:buClr>
              <a:buSzPts val="1100"/>
              <a:buFont typeface="Helvetica Neue"/>
              <a:buNone/>
              <a:defRPr b="0" i="0" sz="1100" u="none" cap="none" strike="noStrike">
                <a:solidFill>
                  <a:srgbClr val="000000"/>
                </a:solidFill>
                <a:latin typeface="Helvetica Neue"/>
                <a:ea typeface="Helvetica Neue"/>
                <a:cs typeface="Helvetica Neue"/>
                <a:sym typeface="Helvetica Neue"/>
              </a:defRPr>
            </a:lvl3pPr>
            <a:lvl4pPr indent="-228600" lvl="3" marL="1828800" marR="0" rtl="0" algn="l">
              <a:lnSpc>
                <a:spcPct val="100000"/>
              </a:lnSpc>
              <a:spcBef>
                <a:spcPts val="400"/>
              </a:spcBef>
              <a:spcAft>
                <a:spcPts val="0"/>
              </a:spcAft>
              <a:buClr>
                <a:srgbClr val="000000"/>
              </a:buClr>
              <a:buSzPts val="1100"/>
              <a:buFont typeface="Helvetica Neue"/>
              <a:buNone/>
              <a:defRPr b="0" i="0" sz="1100" u="none" cap="none" strike="noStrike">
                <a:solidFill>
                  <a:srgbClr val="000000"/>
                </a:solidFill>
                <a:latin typeface="Helvetica Neue"/>
                <a:ea typeface="Helvetica Neue"/>
                <a:cs typeface="Helvetica Neue"/>
                <a:sym typeface="Helvetica Neue"/>
              </a:defRPr>
            </a:lvl4pPr>
            <a:lvl5pPr indent="-228600" lvl="4" marL="2286000" marR="0" rtl="0" algn="l">
              <a:lnSpc>
                <a:spcPct val="100000"/>
              </a:lnSpc>
              <a:spcBef>
                <a:spcPts val="40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381000" lvl="5" marL="27432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6pPr>
            <a:lvl7pPr indent="-381000" lvl="6" marL="32004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7pPr>
            <a:lvl8pPr indent="-381000" lvl="7" marL="36576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8pPr>
            <a:lvl9pPr indent="-381000" lvl="8" marL="41148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9pPr>
          </a:lstStyle>
          <a:p/>
        </p:txBody>
      </p:sp>
      <p:pic>
        <p:nvPicPr>
          <p:cNvPr id="79" name="Google Shape;79;p20"/>
          <p:cNvPicPr preferRelativeResize="0"/>
          <p:nvPr/>
        </p:nvPicPr>
        <p:blipFill rotWithShape="1">
          <a:blip r:embed="rId2">
            <a:alphaModFix/>
          </a:blip>
          <a:srcRect b="0" l="0" r="0" t="0"/>
          <a:stretch/>
        </p:blipFill>
        <p:spPr>
          <a:xfrm>
            <a:off x="350228" y="136535"/>
            <a:ext cx="1167423" cy="457683"/>
          </a:xfrm>
          <a:prstGeom prst="rect">
            <a:avLst/>
          </a:prstGeom>
          <a:noFill/>
          <a:ln>
            <a:noFill/>
          </a:ln>
        </p:spPr>
      </p:pic>
      <p:sp>
        <p:nvSpPr>
          <p:cNvPr id="80" name="Google Shape;80;p20"/>
          <p:cNvSpPr/>
          <p:nvPr/>
        </p:nvSpPr>
        <p:spPr>
          <a:xfrm>
            <a:off x="7614434" y="4811107"/>
            <a:ext cx="1355700" cy="153900"/>
          </a:xfrm>
          <a:prstGeom prst="rect">
            <a:avLst/>
          </a:prstGeom>
          <a:noFill/>
          <a:ln>
            <a:noFill/>
          </a:ln>
        </p:spPr>
        <p:txBody>
          <a:bodyPr anchorCtr="0" anchor="t" bIns="28575" lIns="57150" spcFirstLastPara="1" rIns="57150" wrap="square" tIns="28575">
            <a:noAutofit/>
          </a:bodyPr>
          <a:lstStyle/>
          <a:p>
            <a:pPr indent="0" lvl="0" marL="0" marR="0" rtl="0" algn="r">
              <a:lnSpc>
                <a:spcPct val="100000"/>
              </a:lnSpc>
              <a:spcBef>
                <a:spcPts val="0"/>
              </a:spcBef>
              <a:spcAft>
                <a:spcPts val="0"/>
              </a:spcAft>
              <a:buClr>
                <a:schemeClr val="dk2"/>
              </a:buClr>
              <a:buSzPts val="600"/>
              <a:buFont typeface="Arial Black"/>
              <a:buNone/>
            </a:pPr>
            <a:r>
              <a:rPr b="0" i="0" lang="en" sz="600" u="none" cap="none" strike="noStrike">
                <a:solidFill>
                  <a:schemeClr val="dk2"/>
                </a:solidFill>
                <a:latin typeface="Arial Black"/>
                <a:ea typeface="Arial Black"/>
                <a:cs typeface="Arial Black"/>
                <a:sym typeface="Arial Black"/>
              </a:rPr>
              <a:t>#BHUSA   @BlackHatEvents </a:t>
            </a:r>
            <a:endParaRPr sz="9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81" name="Shape 81"/>
        <p:cNvGrpSpPr/>
        <p:nvPr/>
      </p:nvGrpSpPr>
      <p:grpSpPr>
        <a:xfrm>
          <a:off x="0" y="0"/>
          <a:ext cx="0" cy="0"/>
          <a:chOff x="0" y="0"/>
          <a:chExt cx="0" cy="0"/>
        </a:xfrm>
      </p:grpSpPr>
      <p:sp>
        <p:nvSpPr>
          <p:cNvPr id="82" name="Google Shape;82;p21"/>
          <p:cNvSpPr txBox="1"/>
          <p:nvPr>
            <p:ph idx="12" type="sldNum"/>
          </p:nvPr>
        </p:nvSpPr>
        <p:spPr>
          <a:xfrm>
            <a:off x="4475442" y="4905375"/>
            <a:ext cx="188400" cy="202500"/>
          </a:xfrm>
          <a:prstGeom prst="rect">
            <a:avLst/>
          </a:prstGeom>
          <a:noFill/>
          <a:ln>
            <a:noFill/>
          </a:ln>
        </p:spPr>
        <p:txBody>
          <a:bodyPr anchorCtr="0" anchor="t" bIns="31750" lIns="31750" spcFirstLastPara="1" rIns="31750" wrap="square" tIns="317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
        <p:nvSpPr>
          <p:cNvPr id="83" name="Google Shape;83;p21"/>
          <p:cNvSpPr txBox="1"/>
          <p:nvPr>
            <p:ph idx="1" type="body"/>
          </p:nvPr>
        </p:nvSpPr>
        <p:spPr>
          <a:xfrm>
            <a:off x="666750" y="1107282"/>
            <a:ext cx="7810500" cy="3530400"/>
          </a:xfrm>
          <a:prstGeom prst="rect">
            <a:avLst/>
          </a:prstGeom>
          <a:noFill/>
          <a:ln>
            <a:noFill/>
          </a:ln>
        </p:spPr>
        <p:txBody>
          <a:bodyPr anchorCtr="0" anchor="t" bIns="28575" lIns="57150" spcFirstLastPara="1" rIns="57150" wrap="square" tIns="28575">
            <a:noAutofit/>
          </a:bodyPr>
          <a:lstStyle>
            <a:lvl1pPr indent="-228600" lvl="0" marL="457200" marR="0" rtl="0" algn="l">
              <a:lnSpc>
                <a:spcPct val="100000"/>
              </a:lnSpc>
              <a:spcBef>
                <a:spcPts val="40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40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2pPr>
            <a:lvl3pPr indent="-228600" lvl="2" marL="1371600" marR="0" rtl="0" algn="l">
              <a:lnSpc>
                <a:spcPct val="100000"/>
              </a:lnSpc>
              <a:spcBef>
                <a:spcPts val="40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40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40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5pPr>
            <a:lvl6pPr indent="-381000" lvl="5" marL="27432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6pPr>
            <a:lvl7pPr indent="-381000" lvl="6" marL="32004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7pPr>
            <a:lvl8pPr indent="-381000" lvl="7" marL="36576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8pPr>
            <a:lvl9pPr indent="-381000" lvl="8" marL="41148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9pPr>
          </a:lstStyle>
          <a:p/>
        </p:txBody>
      </p:sp>
      <p:pic>
        <p:nvPicPr>
          <p:cNvPr id="84" name="Google Shape;84;p21"/>
          <p:cNvPicPr preferRelativeResize="0"/>
          <p:nvPr/>
        </p:nvPicPr>
        <p:blipFill rotWithShape="1">
          <a:blip r:embed="rId2">
            <a:alphaModFix/>
          </a:blip>
          <a:srcRect b="0" l="0" r="0" t="0"/>
          <a:stretch/>
        </p:blipFill>
        <p:spPr>
          <a:xfrm>
            <a:off x="350228" y="136535"/>
            <a:ext cx="1167423" cy="457683"/>
          </a:xfrm>
          <a:prstGeom prst="rect">
            <a:avLst/>
          </a:prstGeom>
          <a:noFill/>
          <a:ln>
            <a:noFill/>
          </a:ln>
        </p:spPr>
      </p:pic>
      <p:sp>
        <p:nvSpPr>
          <p:cNvPr id="85" name="Google Shape;85;p21"/>
          <p:cNvSpPr/>
          <p:nvPr/>
        </p:nvSpPr>
        <p:spPr>
          <a:xfrm>
            <a:off x="7614434" y="4811107"/>
            <a:ext cx="1355700" cy="153900"/>
          </a:xfrm>
          <a:prstGeom prst="rect">
            <a:avLst/>
          </a:prstGeom>
          <a:noFill/>
          <a:ln>
            <a:noFill/>
          </a:ln>
        </p:spPr>
        <p:txBody>
          <a:bodyPr anchorCtr="0" anchor="t" bIns="28575" lIns="57150" spcFirstLastPara="1" rIns="57150" wrap="square" tIns="28575">
            <a:noAutofit/>
          </a:bodyPr>
          <a:lstStyle/>
          <a:p>
            <a:pPr indent="0" lvl="0" marL="0" marR="0" rtl="0" algn="r">
              <a:lnSpc>
                <a:spcPct val="100000"/>
              </a:lnSpc>
              <a:spcBef>
                <a:spcPts val="0"/>
              </a:spcBef>
              <a:spcAft>
                <a:spcPts val="0"/>
              </a:spcAft>
              <a:buClr>
                <a:schemeClr val="dk2"/>
              </a:buClr>
              <a:buSzPts val="600"/>
              <a:buFont typeface="Arial Black"/>
              <a:buNone/>
            </a:pPr>
            <a:r>
              <a:rPr b="0" i="0" lang="en" sz="600" u="none" cap="none" strike="noStrike">
                <a:solidFill>
                  <a:schemeClr val="dk2"/>
                </a:solidFill>
                <a:latin typeface="Arial Black"/>
                <a:ea typeface="Arial Black"/>
                <a:cs typeface="Arial Black"/>
                <a:sym typeface="Arial Black"/>
              </a:rPr>
              <a:t>#BHUSA   @BlackHatEvents </a:t>
            </a:r>
            <a:endParaRPr sz="9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type="tx">
  <p:cSld name="TITLE_AND_BODY">
    <p:spTree>
      <p:nvGrpSpPr>
        <p:cNvPr id="86" name="Shape 86"/>
        <p:cNvGrpSpPr/>
        <p:nvPr/>
      </p:nvGrpSpPr>
      <p:grpSpPr>
        <a:xfrm>
          <a:off x="0" y="0"/>
          <a:ext cx="0" cy="0"/>
          <a:chOff x="0" y="0"/>
          <a:chExt cx="0" cy="0"/>
        </a:xfrm>
      </p:grpSpPr>
      <p:sp>
        <p:nvSpPr>
          <p:cNvPr id="87" name="Google Shape;87;p22"/>
          <p:cNvSpPr/>
          <p:nvPr>
            <p:ph idx="2" type="pic"/>
          </p:nvPr>
        </p:nvSpPr>
        <p:spPr>
          <a:xfrm>
            <a:off x="5880503" y="2881311"/>
            <a:ext cx="2977800" cy="1857300"/>
          </a:xfrm>
          <a:prstGeom prst="rect">
            <a:avLst/>
          </a:prstGeom>
          <a:noFill/>
          <a:ln>
            <a:noFill/>
          </a:ln>
        </p:spPr>
        <p:txBody>
          <a:bodyPr anchorCtr="0" anchor="t" bIns="28575" lIns="57150" spcFirstLastPara="1" rIns="57150" wrap="square" tIns="28575">
            <a:noAutofit/>
          </a:bodyPr>
          <a:lstStyle>
            <a:lvl1pPr lvl="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1pPr>
            <a:lvl2pPr lvl="1"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2pPr>
            <a:lvl3pPr lvl="2"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3pPr>
            <a:lvl4pPr lvl="3"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4pPr>
            <a:lvl5pPr lvl="4"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5pPr>
            <a:lvl6pPr lvl="5"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6pPr>
            <a:lvl7pPr lvl="6"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7pPr>
            <a:lvl8pPr lvl="7"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8pPr>
            <a:lvl9pPr lvl="8"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9pPr>
          </a:lstStyle>
          <a:p/>
        </p:txBody>
      </p:sp>
      <p:sp>
        <p:nvSpPr>
          <p:cNvPr id="88" name="Google Shape;88;p22"/>
          <p:cNvSpPr/>
          <p:nvPr>
            <p:ph idx="3" type="pic"/>
          </p:nvPr>
        </p:nvSpPr>
        <p:spPr>
          <a:xfrm>
            <a:off x="5880502" y="919757"/>
            <a:ext cx="2977800" cy="1857300"/>
          </a:xfrm>
          <a:prstGeom prst="rect">
            <a:avLst/>
          </a:prstGeom>
          <a:noFill/>
          <a:ln>
            <a:noFill/>
          </a:ln>
        </p:spPr>
        <p:txBody>
          <a:bodyPr anchorCtr="0" anchor="t" bIns="28575" lIns="57150" spcFirstLastPara="1" rIns="57150" wrap="square" tIns="28575">
            <a:noAutofit/>
          </a:bodyPr>
          <a:lstStyle>
            <a:lvl1pPr lvl="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1pPr>
            <a:lvl2pPr lvl="1"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2pPr>
            <a:lvl3pPr lvl="2"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3pPr>
            <a:lvl4pPr lvl="3"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4pPr>
            <a:lvl5pPr lvl="4"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5pPr>
            <a:lvl6pPr lvl="5"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6pPr>
            <a:lvl7pPr lvl="6"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7pPr>
            <a:lvl8pPr lvl="7"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8pPr>
            <a:lvl9pPr lvl="8"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9pPr>
          </a:lstStyle>
          <a:p/>
        </p:txBody>
      </p:sp>
      <p:sp>
        <p:nvSpPr>
          <p:cNvPr id="89" name="Google Shape;89;p22"/>
          <p:cNvSpPr/>
          <p:nvPr>
            <p:ph idx="4" type="pic"/>
          </p:nvPr>
        </p:nvSpPr>
        <p:spPr>
          <a:xfrm>
            <a:off x="158261" y="919758"/>
            <a:ext cx="5575800" cy="3804600"/>
          </a:xfrm>
          <a:prstGeom prst="rect">
            <a:avLst/>
          </a:prstGeom>
          <a:noFill/>
          <a:ln>
            <a:noFill/>
          </a:ln>
        </p:spPr>
        <p:txBody>
          <a:bodyPr anchorCtr="0" anchor="t" bIns="28575" lIns="57150" spcFirstLastPara="1" rIns="57150" wrap="square" tIns="28575">
            <a:noAutofit/>
          </a:bodyPr>
          <a:lstStyle>
            <a:lvl1pPr lvl="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1pPr>
            <a:lvl2pPr lvl="1"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2pPr>
            <a:lvl3pPr lvl="2"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3pPr>
            <a:lvl4pPr lvl="3"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4pPr>
            <a:lvl5pPr lvl="4"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5pPr>
            <a:lvl6pPr lvl="5"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6pPr>
            <a:lvl7pPr lvl="6"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7pPr>
            <a:lvl8pPr lvl="7"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8pPr>
            <a:lvl9pPr lvl="8"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9pPr>
          </a:lstStyle>
          <a:p/>
        </p:txBody>
      </p:sp>
      <p:sp>
        <p:nvSpPr>
          <p:cNvPr id="90" name="Google Shape;90;p22"/>
          <p:cNvSpPr txBox="1"/>
          <p:nvPr>
            <p:ph idx="12" type="sldNum"/>
          </p:nvPr>
        </p:nvSpPr>
        <p:spPr>
          <a:xfrm>
            <a:off x="4475442" y="4905375"/>
            <a:ext cx="188400" cy="202500"/>
          </a:xfrm>
          <a:prstGeom prst="rect">
            <a:avLst/>
          </a:prstGeom>
          <a:noFill/>
          <a:ln>
            <a:noFill/>
          </a:ln>
        </p:spPr>
        <p:txBody>
          <a:bodyPr anchorCtr="0" anchor="t" bIns="31750" lIns="31750" spcFirstLastPara="1" rIns="31750" wrap="square" tIns="317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
        <p:nvSpPr>
          <p:cNvPr id="91" name="Google Shape;91;p22"/>
          <p:cNvSpPr/>
          <p:nvPr/>
        </p:nvSpPr>
        <p:spPr>
          <a:xfrm>
            <a:off x="7614434" y="4811107"/>
            <a:ext cx="1355700" cy="153900"/>
          </a:xfrm>
          <a:prstGeom prst="rect">
            <a:avLst/>
          </a:prstGeom>
          <a:noFill/>
          <a:ln>
            <a:noFill/>
          </a:ln>
        </p:spPr>
        <p:txBody>
          <a:bodyPr anchorCtr="0" anchor="t" bIns="28575" lIns="57150" spcFirstLastPara="1" rIns="57150" wrap="square" tIns="28575">
            <a:noAutofit/>
          </a:bodyPr>
          <a:lstStyle/>
          <a:p>
            <a:pPr indent="0" lvl="0" marL="0" marR="0" rtl="0" algn="r">
              <a:lnSpc>
                <a:spcPct val="100000"/>
              </a:lnSpc>
              <a:spcBef>
                <a:spcPts val="0"/>
              </a:spcBef>
              <a:spcAft>
                <a:spcPts val="0"/>
              </a:spcAft>
              <a:buClr>
                <a:schemeClr val="dk2"/>
              </a:buClr>
              <a:buSzPts val="600"/>
              <a:buFont typeface="Arial Black"/>
              <a:buNone/>
            </a:pPr>
            <a:r>
              <a:rPr b="0" i="0" lang="en" sz="600" u="none" cap="none" strike="noStrike">
                <a:solidFill>
                  <a:schemeClr val="dk2"/>
                </a:solidFill>
                <a:latin typeface="Arial Black"/>
                <a:ea typeface="Arial Black"/>
                <a:cs typeface="Arial Black"/>
                <a:sym typeface="Arial Black"/>
              </a:rPr>
              <a:t>#BHUSA   @BlackHatEvents </a:t>
            </a:r>
            <a:endParaRPr sz="90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92" name="Shape 92"/>
        <p:cNvGrpSpPr/>
        <p:nvPr/>
      </p:nvGrpSpPr>
      <p:grpSpPr>
        <a:xfrm>
          <a:off x="0" y="0"/>
          <a:ext cx="0" cy="0"/>
          <a:chOff x="0" y="0"/>
          <a:chExt cx="0" cy="0"/>
        </a:xfrm>
      </p:grpSpPr>
      <p:sp>
        <p:nvSpPr>
          <p:cNvPr id="93" name="Google Shape;93;p23"/>
          <p:cNvSpPr txBox="1"/>
          <p:nvPr>
            <p:ph idx="12" type="sldNum"/>
          </p:nvPr>
        </p:nvSpPr>
        <p:spPr>
          <a:xfrm>
            <a:off x="4475442" y="4905375"/>
            <a:ext cx="188400" cy="202500"/>
          </a:xfrm>
          <a:prstGeom prst="rect">
            <a:avLst/>
          </a:prstGeom>
          <a:noFill/>
          <a:ln>
            <a:noFill/>
          </a:ln>
        </p:spPr>
        <p:txBody>
          <a:bodyPr anchorCtr="0" anchor="t" bIns="31750" lIns="31750" spcFirstLastPara="1" rIns="31750" wrap="square" tIns="317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
        <p:nvSpPr>
          <p:cNvPr id="94" name="Google Shape;94;p23"/>
          <p:cNvSpPr txBox="1"/>
          <p:nvPr>
            <p:ph type="title"/>
          </p:nvPr>
        </p:nvSpPr>
        <p:spPr>
          <a:xfrm>
            <a:off x="666750" y="1700213"/>
            <a:ext cx="7810500" cy="1194300"/>
          </a:xfrm>
          <a:prstGeom prst="rect">
            <a:avLst/>
          </a:prstGeom>
          <a:noFill/>
          <a:ln>
            <a:noFill/>
          </a:ln>
        </p:spPr>
        <p:txBody>
          <a:bodyPr anchorCtr="0" anchor="t" bIns="28575" lIns="57150" spcFirstLastPara="1" rIns="57150" wrap="square" tIns="28575">
            <a:normAutofit/>
          </a:bodyPr>
          <a:lstStyle>
            <a:lvl1pPr lvl="0" marR="0" rtl="0" algn="ctr">
              <a:lnSpc>
                <a:spcPct val="85000"/>
              </a:lnSpc>
              <a:spcBef>
                <a:spcPts val="0"/>
              </a:spcBef>
              <a:spcAft>
                <a:spcPts val="0"/>
              </a:spcAft>
              <a:buClr>
                <a:schemeClr val="accent1"/>
              </a:buClr>
              <a:buSzPts val="2300"/>
              <a:buFont typeface="Arial Black"/>
              <a:buNone/>
              <a:defRPr b="0" i="0" sz="2300" u="none" cap="none" strike="noStrike">
                <a:solidFill>
                  <a:schemeClr val="accent1"/>
                </a:solidFill>
                <a:latin typeface="Arial Black"/>
                <a:ea typeface="Arial Black"/>
                <a:cs typeface="Arial Black"/>
                <a:sym typeface="Arial Black"/>
              </a:defRPr>
            </a:lvl1pPr>
            <a:lvl2pPr lvl="1"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2pPr>
            <a:lvl3pPr lvl="2"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3pPr>
            <a:lvl4pPr lvl="3"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4pPr>
            <a:lvl5pPr lvl="4"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5pPr>
            <a:lvl6pPr lvl="5"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6pPr>
            <a:lvl7pPr lvl="6"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7pPr>
            <a:lvl8pPr lvl="7"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8pPr>
            <a:lvl9pPr lvl="8"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9pPr>
          </a:lstStyle>
          <a:p/>
        </p:txBody>
      </p:sp>
      <p:sp>
        <p:nvSpPr>
          <p:cNvPr id="95" name="Google Shape;95;p23"/>
          <p:cNvSpPr txBox="1"/>
          <p:nvPr>
            <p:ph idx="1" type="body"/>
          </p:nvPr>
        </p:nvSpPr>
        <p:spPr>
          <a:xfrm>
            <a:off x="666750" y="2894507"/>
            <a:ext cx="7810500" cy="1743000"/>
          </a:xfrm>
          <a:prstGeom prst="rect">
            <a:avLst/>
          </a:prstGeom>
          <a:noFill/>
          <a:ln>
            <a:noFill/>
          </a:ln>
        </p:spPr>
        <p:txBody>
          <a:bodyPr anchorCtr="0" anchor="t" bIns="28575" lIns="57150" spcFirstLastPara="1" rIns="57150" wrap="square" tIns="28575">
            <a:noAutofit/>
          </a:bodyPr>
          <a:lstStyle>
            <a:lvl1pPr indent="-228600" lvl="0" marL="457200" marR="0" rtl="0" algn="ctr">
              <a:lnSpc>
                <a:spcPct val="100000"/>
              </a:lnSpc>
              <a:spcBef>
                <a:spcPts val="40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228600" lvl="1" marL="914400" marR="0" rtl="0" algn="ctr">
              <a:lnSpc>
                <a:spcPct val="100000"/>
              </a:lnSpc>
              <a:spcBef>
                <a:spcPts val="40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2pPr>
            <a:lvl3pPr indent="-228600" lvl="2" marL="1371600" marR="0" rtl="0" algn="ctr">
              <a:lnSpc>
                <a:spcPct val="100000"/>
              </a:lnSpc>
              <a:spcBef>
                <a:spcPts val="40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ctr">
              <a:lnSpc>
                <a:spcPct val="100000"/>
              </a:lnSpc>
              <a:spcBef>
                <a:spcPts val="40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228600" lvl="4" marL="2286000" marR="0" rtl="0" algn="ctr">
              <a:lnSpc>
                <a:spcPct val="100000"/>
              </a:lnSpc>
              <a:spcBef>
                <a:spcPts val="40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5pPr>
            <a:lvl6pPr indent="-381000" lvl="5" marL="27432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6pPr>
            <a:lvl7pPr indent="-381000" lvl="6" marL="32004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7pPr>
            <a:lvl8pPr indent="-381000" lvl="7" marL="36576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8pPr>
            <a:lvl9pPr indent="-381000" lvl="8" marL="41148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9pPr>
          </a:lstStyle>
          <a:p/>
        </p:txBody>
      </p:sp>
      <p:pic>
        <p:nvPicPr>
          <p:cNvPr id="96" name="Google Shape;96;p23"/>
          <p:cNvPicPr preferRelativeResize="0"/>
          <p:nvPr/>
        </p:nvPicPr>
        <p:blipFill rotWithShape="1">
          <a:blip r:embed="rId2">
            <a:alphaModFix/>
          </a:blip>
          <a:srcRect b="0" l="0" r="0" t="0"/>
          <a:stretch/>
        </p:blipFill>
        <p:spPr>
          <a:xfrm>
            <a:off x="350228" y="136535"/>
            <a:ext cx="1167423" cy="457683"/>
          </a:xfrm>
          <a:prstGeom prst="rect">
            <a:avLst/>
          </a:prstGeom>
          <a:noFill/>
          <a:ln>
            <a:noFill/>
          </a:ln>
        </p:spPr>
      </p:pic>
      <p:sp>
        <p:nvSpPr>
          <p:cNvPr id="97" name="Google Shape;97;p23"/>
          <p:cNvSpPr/>
          <p:nvPr/>
        </p:nvSpPr>
        <p:spPr>
          <a:xfrm>
            <a:off x="7614434" y="4811107"/>
            <a:ext cx="1355700" cy="153900"/>
          </a:xfrm>
          <a:prstGeom prst="rect">
            <a:avLst/>
          </a:prstGeom>
          <a:noFill/>
          <a:ln>
            <a:noFill/>
          </a:ln>
        </p:spPr>
        <p:txBody>
          <a:bodyPr anchorCtr="0" anchor="t" bIns="28575" lIns="57150" spcFirstLastPara="1" rIns="57150" wrap="square" tIns="28575">
            <a:noAutofit/>
          </a:bodyPr>
          <a:lstStyle/>
          <a:p>
            <a:pPr indent="0" lvl="0" marL="0" marR="0" rtl="0" algn="r">
              <a:lnSpc>
                <a:spcPct val="100000"/>
              </a:lnSpc>
              <a:spcBef>
                <a:spcPts val="0"/>
              </a:spcBef>
              <a:spcAft>
                <a:spcPts val="0"/>
              </a:spcAft>
              <a:buClr>
                <a:schemeClr val="dk2"/>
              </a:buClr>
              <a:buSzPts val="600"/>
              <a:buFont typeface="Arial Black"/>
              <a:buNone/>
            </a:pPr>
            <a:r>
              <a:rPr b="0" i="0" lang="en" sz="600" u="none" cap="none" strike="noStrike">
                <a:solidFill>
                  <a:schemeClr val="dk2"/>
                </a:solidFill>
                <a:latin typeface="Arial Black"/>
                <a:ea typeface="Arial Black"/>
                <a:cs typeface="Arial Black"/>
                <a:sym typeface="Arial Black"/>
              </a:rPr>
              <a:t>#BHUSA   @BlackHatEvents </a:t>
            </a:r>
            <a:endParaRPr sz="90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98" name="Shape 98"/>
        <p:cNvGrpSpPr/>
        <p:nvPr/>
      </p:nvGrpSpPr>
      <p:grpSpPr>
        <a:xfrm>
          <a:off x="0" y="0"/>
          <a:ext cx="0" cy="0"/>
          <a:chOff x="0" y="0"/>
          <a:chExt cx="0" cy="0"/>
        </a:xfrm>
      </p:grpSpPr>
      <p:sp>
        <p:nvSpPr>
          <p:cNvPr id="99" name="Google Shape;99;p24"/>
          <p:cNvSpPr txBox="1"/>
          <p:nvPr>
            <p:ph idx="12" type="sldNum"/>
          </p:nvPr>
        </p:nvSpPr>
        <p:spPr>
          <a:xfrm>
            <a:off x="4475442" y="4905375"/>
            <a:ext cx="188400" cy="202500"/>
          </a:xfrm>
          <a:prstGeom prst="rect">
            <a:avLst/>
          </a:prstGeom>
          <a:noFill/>
          <a:ln>
            <a:noFill/>
          </a:ln>
        </p:spPr>
        <p:txBody>
          <a:bodyPr anchorCtr="0" anchor="t" bIns="31750" lIns="31750" spcFirstLastPara="1" rIns="31750" wrap="square" tIns="317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pic>
        <p:nvPicPr>
          <p:cNvPr id="100" name="Google Shape;100;p24"/>
          <p:cNvPicPr preferRelativeResize="0"/>
          <p:nvPr/>
        </p:nvPicPr>
        <p:blipFill rotWithShape="1">
          <a:blip r:embed="rId2">
            <a:alphaModFix/>
          </a:blip>
          <a:srcRect b="0" l="0" r="0" t="0"/>
          <a:stretch/>
        </p:blipFill>
        <p:spPr>
          <a:xfrm>
            <a:off x="350228" y="136535"/>
            <a:ext cx="1167423" cy="457683"/>
          </a:xfrm>
          <a:prstGeom prst="rect">
            <a:avLst/>
          </a:prstGeom>
          <a:noFill/>
          <a:ln>
            <a:noFill/>
          </a:ln>
        </p:spPr>
      </p:pic>
      <p:sp>
        <p:nvSpPr>
          <p:cNvPr id="101" name="Google Shape;101;p24"/>
          <p:cNvSpPr/>
          <p:nvPr/>
        </p:nvSpPr>
        <p:spPr>
          <a:xfrm>
            <a:off x="7614434" y="4811107"/>
            <a:ext cx="1355700" cy="153900"/>
          </a:xfrm>
          <a:prstGeom prst="rect">
            <a:avLst/>
          </a:prstGeom>
          <a:noFill/>
          <a:ln>
            <a:noFill/>
          </a:ln>
        </p:spPr>
        <p:txBody>
          <a:bodyPr anchorCtr="0" anchor="t" bIns="28575" lIns="57150" spcFirstLastPara="1" rIns="57150" wrap="square" tIns="28575">
            <a:noAutofit/>
          </a:bodyPr>
          <a:lstStyle/>
          <a:p>
            <a:pPr indent="0" lvl="0" marL="0" marR="0" rtl="0" algn="r">
              <a:lnSpc>
                <a:spcPct val="100000"/>
              </a:lnSpc>
              <a:spcBef>
                <a:spcPts val="0"/>
              </a:spcBef>
              <a:spcAft>
                <a:spcPts val="0"/>
              </a:spcAft>
              <a:buClr>
                <a:schemeClr val="dk2"/>
              </a:buClr>
              <a:buSzPts val="600"/>
              <a:buFont typeface="Arial Black"/>
              <a:buNone/>
            </a:pPr>
            <a:r>
              <a:rPr b="0" i="0" lang="en" sz="600" u="none" cap="none" strike="noStrike">
                <a:solidFill>
                  <a:schemeClr val="dk2"/>
                </a:solidFill>
                <a:latin typeface="Arial Black"/>
                <a:ea typeface="Arial Black"/>
                <a:cs typeface="Arial Black"/>
                <a:sym typeface="Arial Black"/>
              </a:rPr>
              <a:t>#BHUSA   @BlackHatEvents </a:t>
            </a:r>
            <a:endParaRPr sz="9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1" name="Shape 51"/>
        <p:cNvGrpSpPr/>
        <p:nvPr/>
      </p:nvGrpSpPr>
      <p:grpSpPr>
        <a:xfrm>
          <a:off x="0" y="0"/>
          <a:ext cx="0" cy="0"/>
          <a:chOff x="0" y="0"/>
          <a:chExt cx="0" cy="0"/>
        </a:xfrm>
      </p:grpSpPr>
      <p:sp>
        <p:nvSpPr>
          <p:cNvPr id="52" name="Google Shape;52;p14"/>
          <p:cNvSpPr txBox="1"/>
          <p:nvPr>
            <p:ph idx="12" type="sldNum"/>
          </p:nvPr>
        </p:nvSpPr>
        <p:spPr>
          <a:xfrm>
            <a:off x="4475442" y="4905375"/>
            <a:ext cx="188400" cy="202500"/>
          </a:xfrm>
          <a:prstGeom prst="rect">
            <a:avLst/>
          </a:prstGeom>
          <a:noFill/>
          <a:ln>
            <a:noFill/>
          </a:ln>
        </p:spPr>
        <p:txBody>
          <a:bodyPr anchorCtr="0" anchor="t" bIns="31750" lIns="31750" spcFirstLastPara="1" rIns="31750" wrap="square" tIns="31750">
            <a:sp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3.png"/><Relationship Id="rId4" Type="http://schemas.openxmlformats.org/officeDocument/2006/relationships/image" Target="../media/image18.png"/><Relationship Id="rId5"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image" Target="../media/image27.png"/><Relationship Id="rId5"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4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image" Target="../media/image32.png"/><Relationship Id="rId5" Type="http://schemas.openxmlformats.org/officeDocument/2006/relationships/hyperlink" Target="https://encrypted-tbn0.gstatic.com/images?q=tbn:ANd9GcSTd9eLIka-De58F67WNjkZQCFghTN1tymlsHOYs4GCiyA5-bpOHOlz3wO5TNv1S6QFgK8&amp;usqp=CAU"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38.png"/><Relationship Id="rId5"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hyperlink" Target="https://www.google.com/url?sa=i&amp;url=https%3A%2F%2Fwww.redbubble.com%2Fi%2Fsticker%2FEek-The-Cat-It-Never-Hurts-To-Help-by-Riccivela%2F13641874.EJUG5&amp;psig=AOvVaw0Pjjxs-nmq3WQ94cRSeFJm&amp;ust=1626270848220000&amp;source=images&amp;cd=vfe&amp;ved=0CAoQjRxqFwoTCIDejJyZ4PECFQAAAAAdAAAAABAD" TargetMode="External"/><Relationship Id="rId5"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hyperlink" Target="https://upload.wikimedia.org/wikipedia/en/d/d8/Janet_Jackson_Nasty.p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openssf.org/getinvolved" TargetMode="External"/><Relationship Id="rId4" Type="http://schemas.openxmlformats.org/officeDocument/2006/relationships/hyperlink" Target="https://github.com/ossf" TargetMode="External"/><Relationship Id="rId5" Type="http://schemas.openxmlformats.org/officeDocument/2006/relationships/image" Target="../media/image43.png"/><Relationship Id="rId6" Type="http://schemas.openxmlformats.org/officeDocument/2006/relationships/image" Target="../media/image42.png"/><Relationship Id="rId7"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hyperlink" Target="https://openssf.org/getinvolved" TargetMode="External"/><Relationship Id="rId4" Type="http://schemas.openxmlformats.org/officeDocument/2006/relationships/hyperlink" Target="https://github.com/ossf" TargetMode="External"/><Relationship Id="rId5" Type="http://schemas.openxmlformats.org/officeDocument/2006/relationships/image" Target="../media/image41.png"/><Relationship Id="rId6" Type="http://schemas.openxmlformats.org/officeDocument/2006/relationships/image" Target="../media/image43.png"/><Relationship Id="rId7"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43.png"/><Relationship Id="rId4" Type="http://schemas.openxmlformats.org/officeDocument/2006/relationships/image" Target="../media/image48.png"/><Relationship Id="rId5" Type="http://schemas.openxmlformats.org/officeDocument/2006/relationships/hyperlink" Target="https://cdn.80000hours.org/wp-content/uploads/2016/02/Screen-Shot-2016-02-09-at-12.26.20-AM-1024x532.p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43.png"/><Relationship Id="rId4" Type="http://schemas.openxmlformats.org/officeDocument/2006/relationships/hyperlink" Target="https://www.sonatype.com/hubfs/SSC/Software_Supply_Chain_Inforgraphic.pdf?t=1468857601884" TargetMode="External"/><Relationship Id="rId9" Type="http://schemas.openxmlformats.org/officeDocument/2006/relationships/hyperlink" Target="https://octoverse.github.com/" TargetMode="External"/><Relationship Id="rId5" Type="http://schemas.openxmlformats.org/officeDocument/2006/relationships/hyperlink" Target="https://www.synopsys.com/software-integrity/resources/analyst-reports/open-source-security-risk-analysis.html" TargetMode="External"/><Relationship Id="rId6" Type="http://schemas.openxmlformats.org/officeDocument/2006/relationships/hyperlink" Target="https://www.contrastsecurity.com/the-state-of-the-oss-report-2021" TargetMode="External"/><Relationship Id="rId7" Type="http://schemas.openxmlformats.org/officeDocument/2006/relationships/hyperlink" Target="https://www.redhat.com/en/resources/product-security-risk-report-2020" TargetMode="External"/><Relationship Id="rId8" Type="http://schemas.openxmlformats.org/officeDocument/2006/relationships/hyperlink" Target="https://snyk.io/open-source-securit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4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hyperlink" Target="https://heartbleed.com/" TargetMode="External"/><Relationship Id="rId9" Type="http://schemas.openxmlformats.org/officeDocument/2006/relationships/image" Target="../media/image43.png"/><Relationship Id="rId5" Type="http://schemas.openxmlformats.org/officeDocument/2006/relationships/hyperlink" Target="https://en.wikipedia.org/wiki/Heartbleed" TargetMode="External"/><Relationship Id="rId6" Type="http://schemas.openxmlformats.org/officeDocument/2006/relationships/hyperlink" Target="https://web.archive.org/web/20140623235803/http://blog.erratasec.com/2014/06/300k-vulnerable-to-heartbleed-two.html#.U6bXBWSSwyC" TargetMode="External"/><Relationship Id="rId7" Type="http://schemas.openxmlformats.org/officeDocument/2006/relationships/hyperlink" Target="https://securityledger.com/2017/07/heartbleeds-heartburn-why-a-5-year-old-vulnerability-continues-to-bite/" TargetMode="External"/><Relationship Id="rId8" Type="http://schemas.openxmlformats.org/officeDocument/2006/relationships/hyperlink" Target="https://web.archive.org/web/20190711082042/https://www.shodan.io/report/0Wew7Zq7"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hyperlink" Target="https://octoverse.github.com/" TargetMode="External"/><Relationship Id="rId4" Type="http://schemas.openxmlformats.org/officeDocument/2006/relationships/image" Target="../media/image43.png"/><Relationship Id="rId5" Type="http://schemas.openxmlformats.org/officeDocument/2006/relationships/image" Target="../media/image49.png"/><Relationship Id="rId6" Type="http://schemas.openxmlformats.org/officeDocument/2006/relationships/hyperlink" Target="https://newfastuff.com/wp-content/uploads/2019/04/uzxRh8F-150x150.pn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53.png"/><Relationship Id="rId4" Type="http://schemas.openxmlformats.org/officeDocument/2006/relationships/hyperlink" Target="https://www.theverge.com/2016/5/5/11592622/this-is-fine-meme-comic" TargetMode="External"/><Relationship Id="rId5" Type="http://schemas.openxmlformats.org/officeDocument/2006/relationships/hyperlink" Target="https://pbs.twimg.com/media/ETNBgDpWkAEd28j" TargetMode="External"/><Relationship Id="rId6"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43.png"/><Relationship Id="rId4" Type="http://schemas.openxmlformats.org/officeDocument/2006/relationships/hyperlink" Target="http://www.quickmeme.com/img/34/341be4e9f321875dab9d9b6429edbc8bbdf7afad31317892e65108a3ffc9259b.jpg" TargetMode="External"/><Relationship Id="rId5" Type="http://schemas.openxmlformats.org/officeDocument/2006/relationships/image" Target="../media/image54.png"/><Relationship Id="rId6" Type="http://schemas.openxmlformats.org/officeDocument/2006/relationships/hyperlink" Target="https://cheatsheetseries.owasp.org/cheatsheets/Vulnerable_Dependency_Management_Cheat_Sheet.html" TargetMode="External"/><Relationship Id="rId7" Type="http://schemas.openxmlformats.org/officeDocument/2006/relationships/hyperlink" Target="https://snyk.io/blog/78-of-vulnerabilities-are-found-in-indirect-dependencies-making-remediation-complex/"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43.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43.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hyperlink" Target="https://arstechnica.com/information-technology/2018/11/hacker-backdoors-widely-used-open-source-software-to-steal-bitcoin/" TargetMode="External"/><Relationship Id="rId4" Type="http://schemas.openxmlformats.org/officeDocument/2006/relationships/image" Target="../media/image11.png"/><Relationship Id="rId9" Type="http://schemas.openxmlformats.org/officeDocument/2006/relationships/hyperlink" Target="https://images.unsplash.com/photo-1584677123777-742161156eb7?ixid=MnwxMjA3fDB8MHxwaG90by1wYWdlfHx8fGVufDB8fHx8&amp;ixlib=rb-1.2.1&amp;auto=format&amp;fit=crop&amp;w=1050&amp;q=80" TargetMode="External"/><Relationship Id="rId5" Type="http://schemas.openxmlformats.org/officeDocument/2006/relationships/hyperlink" Target="https://images.unsplash.com/photo-1567427018141-0584cfcbf1b8?ixid=MnwxMjA3fDB8MHxwaG90by1wYWdlfHx8fGVufDB8fHx8&amp;ixlib=rb-1.2.1&amp;auto=format&amp;fit=crop&amp;w=1050&amp;q=80" TargetMode="External"/><Relationship Id="rId6" Type="http://schemas.openxmlformats.org/officeDocument/2006/relationships/hyperlink" Target="https://images.unsplash.com/photo-1586769852351-8791d2bb43be?ixid=MnwxMjA3fDB8MHxwaG90by1wYWdlfHx8fGVufDB8fHx8&amp;ixlib=rb-1.2.1&amp;auto=format&amp;fit=crop&amp;w=634&amp;q=80" TargetMode="External"/><Relationship Id="rId7" Type="http://schemas.openxmlformats.org/officeDocument/2006/relationships/hyperlink" Target="https://images.unsplash.com/photo-1586282023617-b844c180eb51?ixid=MnwxMjA3fDB8MHxwaG90by1wYWdlfHx8fGVufDB8fHx8&amp;ixlib=rb-1.2.1&amp;auto=format&amp;fit=crop&amp;w=1050&amp;q=80" TargetMode="External"/><Relationship Id="rId8" Type="http://schemas.openxmlformats.org/officeDocument/2006/relationships/hyperlink" Target="https://images.unsplash.com/photo-1497465541860-77f114a519d2?ixid=MnwxMjA3fDB8MHxwaG90by1wYWdlfHx8fGVufDB8fHx8&amp;ixlib=rb-1.2.1&amp;auto=format&amp;fit=crop&amp;w=1050&amp;q=80" TargetMode="External"/><Relationship Id="rId11" Type="http://schemas.openxmlformats.org/officeDocument/2006/relationships/hyperlink" Target="https://images.unsplash.com/photo-1505373877841-8d25f7d46678?ixid=MnwxMjA3fDB8MHxwaG90by1wYWdlfHx8fGVufDB8fHx8&amp;ixlib=rb-1.2.1&amp;auto=format&amp;fit=crop&amp;w=1000&amp;q=80" TargetMode="External"/><Relationship Id="rId10" Type="http://schemas.openxmlformats.org/officeDocument/2006/relationships/hyperlink" Target="https://images.unsplash.com/photo-1612251485013-58be9e5689c3?ixid=MnwxMjA3fDB8MHxwaG90by1wYWdlfHx8fGVufDB8fHx8&amp;ixlib=rb-1.2.1&amp;auto=format&amp;fit=crop&amp;w=1053&amp;q=80" TargetMode="External"/><Relationship Id="rId13" Type="http://schemas.openxmlformats.org/officeDocument/2006/relationships/image" Target="../media/image16.png"/><Relationship Id="rId12" Type="http://schemas.openxmlformats.org/officeDocument/2006/relationships/image" Target="../media/image12.png"/><Relationship Id="rId15" Type="http://schemas.openxmlformats.org/officeDocument/2006/relationships/image" Target="../media/image15.png"/><Relationship Id="rId14" Type="http://schemas.openxmlformats.org/officeDocument/2006/relationships/image" Target="../media/image19.png"/><Relationship Id="rId17" Type="http://schemas.openxmlformats.org/officeDocument/2006/relationships/image" Target="../media/image13.png"/><Relationship Id="rId16"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43.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hyperlink" Target="https://github.com/ossf" TargetMode="External"/><Relationship Id="rId4" Type="http://schemas.openxmlformats.org/officeDocument/2006/relationships/hyperlink" Target="https://lists.openssf.org/g/openssf-announcements/" TargetMode="External"/><Relationship Id="rId9" Type="http://schemas.openxmlformats.org/officeDocument/2006/relationships/image" Target="../media/image43.png"/><Relationship Id="rId5" Type="http://schemas.openxmlformats.org/officeDocument/2006/relationships/hyperlink" Target="https://secureweb.jpmchase.net/readonly/http:/bit.ly/ossf-calendar" TargetMode="External"/><Relationship Id="rId6" Type="http://schemas.openxmlformats.org/officeDocument/2006/relationships/hyperlink" Target="https://slack.openssf.org" TargetMode="External"/><Relationship Id="rId7" Type="http://schemas.openxmlformats.org/officeDocument/2006/relationships/hyperlink" Target="https://secureweb.jpmchase.net/readonly/http:/bit.ly/ossf-youtube" TargetMode="External"/><Relationship Id="rId8" Type="http://schemas.openxmlformats.org/officeDocument/2006/relationships/hyperlink" Target="https://openssf.org/getinvolve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hyperlink" Target="https://heartbleed.com/" TargetMode="External"/><Relationship Id="rId9" Type="http://schemas.openxmlformats.org/officeDocument/2006/relationships/image" Target="../media/image43.png"/><Relationship Id="rId5" Type="http://schemas.openxmlformats.org/officeDocument/2006/relationships/hyperlink" Target="https://en.wikipedia.org/wiki/Heartbleed" TargetMode="External"/><Relationship Id="rId6" Type="http://schemas.openxmlformats.org/officeDocument/2006/relationships/hyperlink" Target="https://web.archive.org/web/20140623235803/http://blog.erratasec.com/2014/06/300k-vulnerable-to-heartbleed-two.html#.U6bXBWSSwyC" TargetMode="External"/><Relationship Id="rId7" Type="http://schemas.openxmlformats.org/officeDocument/2006/relationships/hyperlink" Target="https://securityledger.com/2017/07/heartbleeds-heartburn-why-a-5-year-old-vulnerability-continues-to-bite/" TargetMode="External"/><Relationship Id="rId8" Type="http://schemas.openxmlformats.org/officeDocument/2006/relationships/hyperlink" Target="https://web.archive.org/web/20190711082042/https://www.shodan.io/report/0Wew7Zq7"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4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41.png"/><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43.png"/><Relationship Id="rId4" Type="http://schemas.openxmlformats.org/officeDocument/2006/relationships/hyperlink" Target="https://www.sonatype.com/hubfs/SSC/Software_Supply_Chain_Inforgraphic.pdf?t=1468857601884" TargetMode="External"/><Relationship Id="rId9" Type="http://schemas.openxmlformats.org/officeDocument/2006/relationships/hyperlink" Target="https://octoverse.github.com/" TargetMode="External"/><Relationship Id="rId5" Type="http://schemas.openxmlformats.org/officeDocument/2006/relationships/hyperlink" Target="https://www.synopsys.com/software-integrity/resources/analyst-reports/open-source-security-risk-analysis.html" TargetMode="External"/><Relationship Id="rId6" Type="http://schemas.openxmlformats.org/officeDocument/2006/relationships/hyperlink" Target="https://www.contrastsecurity.com/the-state-of-the-oss-report-2021" TargetMode="External"/><Relationship Id="rId7" Type="http://schemas.openxmlformats.org/officeDocument/2006/relationships/hyperlink" Target="https://www.redhat.com/en/resources/product-security-risk-report-2020" TargetMode="External"/><Relationship Id="rId8" Type="http://schemas.openxmlformats.org/officeDocument/2006/relationships/hyperlink" Target="https://snyk.io/open-source-security/" TargetMode="External"/><Relationship Id="rId11" Type="http://schemas.openxmlformats.org/officeDocument/2006/relationships/hyperlink" Target="https://octoverse.github.com/#chart-rely-on-oss" TargetMode="External"/><Relationship Id="rId10"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5"/>
          <p:cNvSpPr txBox="1"/>
          <p:nvPr/>
        </p:nvSpPr>
        <p:spPr>
          <a:xfrm>
            <a:off x="16486" y="2029838"/>
            <a:ext cx="9144000" cy="994200"/>
          </a:xfrm>
          <a:prstGeom prst="rect">
            <a:avLst/>
          </a:prstGeom>
          <a:noFill/>
          <a:ln>
            <a:noFill/>
          </a:ln>
        </p:spPr>
        <p:txBody>
          <a:bodyPr anchorCtr="0" anchor="ctr" bIns="19050" lIns="19050" spcFirstLastPara="1" rIns="19050" wrap="square" tIns="19050">
            <a:spAutoFit/>
          </a:bodyPr>
          <a:lstStyle/>
          <a:p>
            <a:pPr indent="0" lvl="0" marL="0" marR="0" rtl="0" algn="ctr">
              <a:lnSpc>
                <a:spcPct val="90000"/>
              </a:lnSpc>
              <a:spcBef>
                <a:spcPts val="0"/>
              </a:spcBef>
              <a:spcAft>
                <a:spcPts val="0"/>
              </a:spcAft>
              <a:buClr>
                <a:schemeClr val="dk1"/>
              </a:buClr>
              <a:buSzPts val="4100"/>
              <a:buFont typeface="Arial Black"/>
              <a:buNone/>
            </a:pPr>
            <a:r>
              <a:rPr b="1" i="0" lang="en" sz="2800" u="none" cap="none" strike="noStrike">
                <a:solidFill>
                  <a:schemeClr val="dk1"/>
                </a:solidFill>
                <a:latin typeface="Arial Black"/>
                <a:ea typeface="Arial Black"/>
                <a:cs typeface="Arial Black"/>
                <a:sym typeface="Arial Black"/>
              </a:rPr>
              <a:t> Securing Open Source Software - </a:t>
            </a:r>
            <a:br>
              <a:rPr b="1" i="0" lang="en" sz="2800" u="none" cap="none" strike="noStrike">
                <a:solidFill>
                  <a:schemeClr val="dk1"/>
                </a:solidFill>
                <a:latin typeface="Arial Black"/>
                <a:ea typeface="Arial Black"/>
                <a:cs typeface="Arial Black"/>
                <a:sym typeface="Arial Black"/>
              </a:rPr>
            </a:br>
            <a:r>
              <a:rPr b="1" i="0" lang="en" sz="2800" u="none" cap="none" strike="noStrike">
                <a:solidFill>
                  <a:schemeClr val="dk1"/>
                </a:solidFill>
                <a:latin typeface="Arial Black"/>
                <a:ea typeface="Arial Black"/>
                <a:cs typeface="Arial Black"/>
                <a:sym typeface="Arial Black"/>
              </a:rPr>
              <a:t>End-to-end, At massive scale, Together</a:t>
            </a:r>
            <a:r>
              <a:rPr b="1" i="0" lang="en" sz="4100" u="none" cap="none" strike="noStrike">
                <a:solidFill>
                  <a:schemeClr val="dk1"/>
                </a:solidFill>
                <a:latin typeface="Arial Black"/>
                <a:ea typeface="Arial Black"/>
                <a:cs typeface="Arial Black"/>
                <a:sym typeface="Arial Black"/>
              </a:rPr>
              <a:t> </a:t>
            </a:r>
            <a:endParaRPr sz="900"/>
          </a:p>
        </p:txBody>
      </p:sp>
      <p:sp>
        <p:nvSpPr>
          <p:cNvPr id="107" name="Google Shape;107;p25"/>
          <p:cNvSpPr txBox="1"/>
          <p:nvPr/>
        </p:nvSpPr>
        <p:spPr>
          <a:xfrm>
            <a:off x="666750" y="3501719"/>
            <a:ext cx="7810500" cy="729900"/>
          </a:xfrm>
          <a:prstGeom prst="rect">
            <a:avLst/>
          </a:prstGeom>
          <a:noFill/>
          <a:ln>
            <a:noFill/>
          </a:ln>
        </p:spPr>
        <p:txBody>
          <a:bodyPr anchorCtr="0" anchor="t"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500"/>
              <a:buFont typeface="Arial"/>
              <a:buNone/>
            </a:pPr>
            <a:r>
              <a:rPr lang="en" sz="1500">
                <a:solidFill>
                  <a:schemeClr val="dk1"/>
                </a:solidFill>
              </a:rPr>
              <a:t>Jennifer Fernick - SVP &amp; Global Head of Research, NCC Group</a:t>
            </a:r>
            <a:endParaRPr sz="1500">
              <a:solidFill>
                <a:schemeClr val="dk1"/>
              </a:solidFill>
            </a:endParaRPr>
          </a:p>
          <a:p>
            <a:pPr indent="0" lvl="0" marL="0" marR="0" rtl="0" algn="ctr">
              <a:lnSpc>
                <a:spcPct val="100000"/>
              </a:lnSpc>
              <a:spcBef>
                <a:spcPts val="0"/>
              </a:spcBef>
              <a:spcAft>
                <a:spcPts val="0"/>
              </a:spcAft>
              <a:buClr>
                <a:schemeClr val="dk1"/>
              </a:buClr>
              <a:buSzPts val="1500"/>
              <a:buFont typeface="Arial"/>
              <a:buNone/>
            </a:pPr>
            <a:r>
              <a:rPr lang="en" sz="1500">
                <a:solidFill>
                  <a:schemeClr val="dk1"/>
                </a:solidFill>
              </a:rPr>
              <a:t>Christopher Robinson (aka CRob) - Director of Security Communications, Intel</a:t>
            </a:r>
            <a:endParaRPr sz="1500">
              <a:solidFill>
                <a:schemeClr val="dk1"/>
              </a:solidFill>
            </a:endParaRPr>
          </a:p>
          <a:p>
            <a:pPr indent="0" lvl="0" marL="0" marR="0" rtl="0" algn="ctr">
              <a:lnSpc>
                <a:spcPct val="100000"/>
              </a:lnSpc>
              <a:spcBef>
                <a:spcPts val="0"/>
              </a:spcBef>
              <a:spcAft>
                <a:spcPts val="0"/>
              </a:spcAft>
              <a:buClr>
                <a:schemeClr val="dk1"/>
              </a:buClr>
              <a:buSzPts val="1500"/>
              <a:buFont typeface="Arial"/>
              <a:buNone/>
            </a:pPr>
            <a:r>
              <a:t/>
            </a:r>
            <a:endParaRPr sz="1500">
              <a:solidFill>
                <a:schemeClr val="dk1"/>
              </a:solidFill>
            </a:endParaRPr>
          </a:p>
          <a:p>
            <a:pPr indent="0" lvl="0" marL="0" marR="0" rtl="0" algn="ctr">
              <a:lnSpc>
                <a:spcPct val="100000"/>
              </a:lnSpc>
              <a:spcBef>
                <a:spcPts val="0"/>
              </a:spcBef>
              <a:spcAft>
                <a:spcPts val="0"/>
              </a:spcAft>
              <a:buClr>
                <a:schemeClr val="dk1"/>
              </a:buClr>
              <a:buSzPts val="1500"/>
              <a:buFont typeface="Arial"/>
              <a:buNone/>
            </a:pPr>
            <a:r>
              <a:rPr lang="en" sz="1500">
                <a:solidFill>
                  <a:schemeClr val="dk1"/>
                </a:solidFill>
              </a:rPr>
              <a:t>August 5 2021 </a:t>
            </a:r>
            <a:endParaRPr sz="1500">
              <a:solidFill>
                <a:schemeClr val="dk1"/>
              </a:solidFill>
            </a:endParaRPr>
          </a:p>
        </p:txBody>
      </p:sp>
      <p:pic>
        <p:nvPicPr>
          <p:cNvPr id="108" name="Google Shape;108;p25"/>
          <p:cNvPicPr preferRelativeResize="0"/>
          <p:nvPr/>
        </p:nvPicPr>
        <p:blipFill rotWithShape="1">
          <a:blip r:embed="rId3">
            <a:alphaModFix/>
          </a:blip>
          <a:srcRect b="0" l="0" r="0" t="0"/>
          <a:stretch/>
        </p:blipFill>
        <p:spPr>
          <a:xfrm>
            <a:off x="371756" y="377132"/>
            <a:ext cx="2434323" cy="954367"/>
          </a:xfrm>
          <a:prstGeom prst="rect">
            <a:avLst/>
          </a:prstGeom>
          <a:noFill/>
          <a:ln>
            <a:noFill/>
          </a:ln>
        </p:spPr>
      </p:pic>
      <p:sp>
        <p:nvSpPr>
          <p:cNvPr id="109" name="Google Shape;109;p25"/>
          <p:cNvSpPr/>
          <p:nvPr/>
        </p:nvSpPr>
        <p:spPr>
          <a:xfrm>
            <a:off x="7641484" y="4811107"/>
            <a:ext cx="1328700" cy="153900"/>
          </a:xfrm>
          <a:prstGeom prst="rect">
            <a:avLst/>
          </a:prstGeom>
          <a:noFill/>
          <a:ln>
            <a:noFill/>
          </a:ln>
        </p:spPr>
        <p:txBody>
          <a:bodyPr anchorCtr="0" anchor="t" bIns="28575" lIns="57150" spcFirstLastPara="1" rIns="57150" wrap="square" tIns="28575">
            <a:noAutofit/>
          </a:bodyPr>
          <a:lstStyle/>
          <a:p>
            <a:pPr indent="0" lvl="0" marL="0" marR="0" rtl="0" algn="r">
              <a:lnSpc>
                <a:spcPct val="100000"/>
              </a:lnSpc>
              <a:spcBef>
                <a:spcPts val="0"/>
              </a:spcBef>
              <a:spcAft>
                <a:spcPts val="0"/>
              </a:spcAft>
              <a:buClr>
                <a:schemeClr val="dk1"/>
              </a:buClr>
              <a:buSzPts val="600"/>
              <a:buFont typeface="Arial Black"/>
              <a:buNone/>
            </a:pPr>
            <a:r>
              <a:rPr b="0" i="0" lang="en" sz="600" u="none" cap="none" strike="noStrike">
                <a:solidFill>
                  <a:schemeClr val="dk1"/>
                </a:solidFill>
                <a:latin typeface="Arial Black"/>
                <a:ea typeface="Arial Black"/>
                <a:cs typeface="Arial Black"/>
                <a:sym typeface="Arial Black"/>
              </a:rPr>
              <a:t>#BHUSA  @BlackHatEvents </a:t>
            </a:r>
            <a:endParaRPr sz="900"/>
          </a:p>
        </p:txBody>
      </p:sp>
      <p:pic>
        <p:nvPicPr>
          <p:cNvPr id="110" name="Google Shape;110;p25"/>
          <p:cNvPicPr preferRelativeResize="0"/>
          <p:nvPr/>
        </p:nvPicPr>
        <p:blipFill>
          <a:blip r:embed="rId4">
            <a:alphaModFix/>
          </a:blip>
          <a:stretch>
            <a:fillRect/>
          </a:stretch>
        </p:blipFill>
        <p:spPr>
          <a:xfrm>
            <a:off x="6263700" y="377129"/>
            <a:ext cx="378025" cy="311121"/>
          </a:xfrm>
          <a:prstGeom prst="rect">
            <a:avLst/>
          </a:prstGeom>
          <a:noFill/>
          <a:ln>
            <a:noFill/>
          </a:ln>
        </p:spPr>
      </p:pic>
      <p:pic>
        <p:nvPicPr>
          <p:cNvPr id="111" name="Google Shape;111;p25"/>
          <p:cNvPicPr preferRelativeResize="0"/>
          <p:nvPr/>
        </p:nvPicPr>
        <p:blipFill>
          <a:blip r:embed="rId4">
            <a:alphaModFix/>
          </a:blip>
          <a:stretch>
            <a:fillRect/>
          </a:stretch>
        </p:blipFill>
        <p:spPr>
          <a:xfrm>
            <a:off x="6263700" y="779000"/>
            <a:ext cx="378025" cy="311126"/>
          </a:xfrm>
          <a:prstGeom prst="rect">
            <a:avLst/>
          </a:prstGeom>
          <a:noFill/>
          <a:ln>
            <a:noFill/>
          </a:ln>
        </p:spPr>
      </p:pic>
      <p:sp>
        <p:nvSpPr>
          <p:cNvPr id="112" name="Google Shape;112;p25"/>
          <p:cNvSpPr txBox="1"/>
          <p:nvPr/>
        </p:nvSpPr>
        <p:spPr>
          <a:xfrm>
            <a:off x="6796475" y="301825"/>
            <a:ext cx="198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@enjenneer</a:t>
            </a:r>
            <a:endParaRPr b="1" sz="1800">
              <a:solidFill>
                <a:schemeClr val="dk1"/>
              </a:solidFill>
            </a:endParaRPr>
          </a:p>
        </p:txBody>
      </p:sp>
      <p:sp>
        <p:nvSpPr>
          <p:cNvPr id="113" name="Google Shape;113;p25"/>
          <p:cNvSpPr txBox="1"/>
          <p:nvPr/>
        </p:nvSpPr>
        <p:spPr>
          <a:xfrm>
            <a:off x="6796475" y="703700"/>
            <a:ext cx="217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@SecurityCRob</a:t>
            </a:r>
            <a:endParaRPr b="1" sz="1800">
              <a:solidFill>
                <a:schemeClr val="dk1"/>
              </a:solidFill>
            </a:endParaRPr>
          </a:p>
        </p:txBody>
      </p:sp>
      <p:pic>
        <p:nvPicPr>
          <p:cNvPr id="114" name="Google Shape;114;p25"/>
          <p:cNvPicPr preferRelativeResize="0"/>
          <p:nvPr/>
        </p:nvPicPr>
        <p:blipFill>
          <a:blip r:embed="rId5">
            <a:alphaModFix/>
          </a:blip>
          <a:stretch>
            <a:fillRect/>
          </a:stretch>
        </p:blipFill>
        <p:spPr>
          <a:xfrm>
            <a:off x="8215400" y="3666575"/>
            <a:ext cx="670895" cy="9942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4"/>
          <p:cNvSpPr txBox="1"/>
          <p:nvPr>
            <p:ph idx="1" type="body"/>
          </p:nvPr>
        </p:nvSpPr>
        <p:spPr>
          <a:xfrm>
            <a:off x="666750" y="990975"/>
            <a:ext cx="7925400" cy="3692100"/>
          </a:xfrm>
          <a:prstGeom prst="rect">
            <a:avLst/>
          </a:prstGeom>
        </p:spPr>
        <p:txBody>
          <a:bodyPr anchorCtr="0" anchor="t" bIns="28575" lIns="57150" spcFirstLastPara="1" rIns="57150" wrap="square" tIns="28575">
            <a:noAutofit/>
          </a:bodyPr>
          <a:lstStyle/>
          <a:p>
            <a:pPr indent="0" lvl="0" marL="0" rtl="0" algn="l">
              <a:lnSpc>
                <a:spcPct val="115000"/>
              </a:lnSpc>
              <a:spcBef>
                <a:spcPts val="0"/>
              </a:spcBef>
              <a:spcAft>
                <a:spcPts val="0"/>
              </a:spcAft>
              <a:buNone/>
            </a:pPr>
            <a:r>
              <a:rPr b="1" lang="en" sz="2300">
                <a:latin typeface="Helvetica Neue"/>
                <a:ea typeface="Helvetica Neue"/>
                <a:cs typeface="Helvetica Neue"/>
                <a:sym typeface="Helvetica Neue"/>
              </a:rPr>
              <a:t>What makes OSS a unique target for adversaries? </a:t>
            </a:r>
            <a:br>
              <a:rPr b="1" lang="en" sz="2300">
                <a:latin typeface="Helvetica Neue"/>
                <a:ea typeface="Helvetica Neue"/>
                <a:cs typeface="Helvetica Neue"/>
                <a:sym typeface="Helvetica Neue"/>
              </a:rPr>
            </a:br>
            <a:endParaRPr b="1" sz="2300">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400">
                <a:latin typeface="Helvetica Neue"/>
                <a:ea typeface="Helvetica Neue"/>
                <a:cs typeface="Helvetica Neue"/>
                <a:sym typeface="Helvetica Neue"/>
              </a:rPr>
              <a:t>Many of the best things about open source development invite unique security challenges: </a:t>
            </a:r>
            <a:endParaRPr sz="1400">
              <a:latin typeface="Helvetica Neue"/>
              <a:ea typeface="Helvetica Neue"/>
              <a:cs typeface="Helvetica Neue"/>
              <a:sym typeface="Helvetica Neue"/>
            </a:endParaRPr>
          </a:p>
          <a:p>
            <a:pPr indent="-317500" lvl="0" marL="457200" rtl="0" algn="l">
              <a:lnSpc>
                <a:spcPct val="115000"/>
              </a:lnSpc>
              <a:spcBef>
                <a:spcPts val="1200"/>
              </a:spcBef>
              <a:spcAft>
                <a:spcPts val="0"/>
              </a:spcAft>
              <a:buSzPts val="1400"/>
              <a:buFont typeface="Helvetica Neue"/>
              <a:buChar char="●"/>
            </a:pPr>
            <a:r>
              <a:rPr lang="en" sz="1400">
                <a:latin typeface="Helvetica Neue"/>
                <a:ea typeface="Helvetica Neue"/>
                <a:cs typeface="Helvetica Neue"/>
                <a:sym typeface="Helvetica Neue"/>
              </a:rPr>
              <a:t>Deobfuscated and </a:t>
            </a:r>
            <a:r>
              <a:rPr b="1" lang="en" sz="1400">
                <a:highlight>
                  <a:schemeClr val="accent4"/>
                </a:highlight>
                <a:latin typeface="Helvetica Neue"/>
                <a:ea typeface="Helvetica Neue"/>
                <a:cs typeface="Helvetica Neue"/>
                <a:sym typeface="Helvetica Neue"/>
              </a:rPr>
              <a:t>public-facing source code </a:t>
            </a:r>
            <a:r>
              <a:rPr lang="en" sz="1400">
                <a:latin typeface="Helvetica Neue"/>
                <a:ea typeface="Helvetica Neue"/>
                <a:cs typeface="Helvetica Neue"/>
                <a:sym typeface="Helvetica Neue"/>
              </a:rPr>
              <a:t>lowers attacker barrier to entry </a:t>
            </a:r>
            <a:endParaRPr b="1" sz="1400">
              <a:highlight>
                <a:schemeClr val="accent4"/>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 sz="1400">
                <a:latin typeface="Helvetica Neue"/>
                <a:ea typeface="Helvetica Neue"/>
                <a:cs typeface="Helvetica Neue"/>
                <a:sym typeface="Helvetica Neue"/>
              </a:rPr>
              <a:t>Distributed </a:t>
            </a:r>
            <a:r>
              <a:rPr b="1" lang="en" sz="1400">
                <a:highlight>
                  <a:schemeClr val="accent4"/>
                </a:highlight>
                <a:latin typeface="Helvetica Neue"/>
                <a:ea typeface="Helvetica Neue"/>
                <a:cs typeface="Helvetica Neue"/>
                <a:sym typeface="Helvetica Neue"/>
              </a:rPr>
              <a:t>community-driven development</a:t>
            </a:r>
            <a:r>
              <a:rPr lang="en" sz="1400">
                <a:highlight>
                  <a:schemeClr val="dk1"/>
                </a:highlight>
                <a:latin typeface="Helvetica Neue"/>
                <a:ea typeface="Helvetica Neue"/>
                <a:cs typeface="Helvetica Neue"/>
                <a:sym typeface="Helvetica Neue"/>
              </a:rPr>
              <a:t> </a:t>
            </a:r>
            <a:r>
              <a:rPr lang="en" sz="1400">
                <a:highlight>
                  <a:schemeClr val="dk1"/>
                </a:highlight>
                <a:latin typeface="Helvetica Neue"/>
                <a:ea typeface="Helvetica Neue"/>
                <a:cs typeface="Helvetica Neue"/>
                <a:sym typeface="Helvetica Neue"/>
              </a:rPr>
              <a:t>with contributions from unknown third-parties </a:t>
            </a:r>
            <a:endParaRPr sz="1400">
              <a:highlight>
                <a:schemeClr val="dk1"/>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sz="1400">
                <a:highlight>
                  <a:schemeClr val="accent4"/>
                </a:highlight>
                <a:latin typeface="Helvetica Neue"/>
                <a:ea typeface="Helvetica Neue"/>
                <a:cs typeface="Helvetica Neue"/>
                <a:sym typeface="Helvetica Neue"/>
              </a:rPr>
              <a:t>Tragedy of the commons</a:t>
            </a:r>
            <a:r>
              <a:rPr b="1" lang="en" sz="1400">
                <a:latin typeface="Helvetica Neue"/>
                <a:ea typeface="Helvetica Neue"/>
                <a:cs typeface="Helvetica Neue"/>
                <a:sym typeface="Helvetica Neue"/>
              </a:rPr>
              <a:t> </a:t>
            </a:r>
            <a:r>
              <a:rPr lang="en" sz="1400">
                <a:latin typeface="Helvetica Neue"/>
                <a:ea typeface="Helvetica Neue"/>
                <a:cs typeface="Helvetica Neue"/>
                <a:sym typeface="Helvetica Neue"/>
              </a:rPr>
              <a:t>regarding security analysis </a:t>
            </a:r>
            <a:endParaRPr sz="1400">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sz="1400">
                <a:highlight>
                  <a:schemeClr val="accent4"/>
                </a:highlight>
                <a:latin typeface="Helvetica Neue"/>
                <a:ea typeface="Helvetica Neue"/>
                <a:cs typeface="Helvetica Neue"/>
                <a:sym typeface="Helvetica Neue"/>
              </a:rPr>
              <a:t>L</a:t>
            </a:r>
            <a:r>
              <a:rPr b="1" lang="en" sz="1400">
                <a:highlight>
                  <a:schemeClr val="accent4"/>
                </a:highlight>
                <a:latin typeface="Helvetica Neue"/>
                <a:ea typeface="Helvetica Neue"/>
                <a:cs typeface="Helvetica Neue"/>
                <a:sym typeface="Helvetica Neue"/>
              </a:rPr>
              <a:t>ack of consistently-deployed security standards, reviews and tooling</a:t>
            </a:r>
            <a:endParaRPr sz="1400">
              <a:highlight>
                <a:schemeClr val="accent4"/>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 sz="1400">
                <a:latin typeface="Helvetica Neue"/>
                <a:ea typeface="Helvetica Neue"/>
                <a:cs typeface="Helvetica Neue"/>
                <a:sym typeface="Helvetica Neue"/>
              </a:rPr>
              <a:t>(Often) </a:t>
            </a:r>
            <a:r>
              <a:rPr b="1" lang="en" sz="1400">
                <a:highlight>
                  <a:schemeClr val="accent4"/>
                </a:highlight>
                <a:latin typeface="Helvetica Neue"/>
                <a:ea typeface="Helvetica Neue"/>
                <a:cs typeface="Helvetica Neue"/>
                <a:sym typeface="Helvetica Neue"/>
              </a:rPr>
              <a:t>d</a:t>
            </a:r>
            <a:r>
              <a:rPr b="1" lang="en" sz="1400">
                <a:highlight>
                  <a:schemeClr val="accent4"/>
                </a:highlight>
                <a:latin typeface="Helvetica Neue"/>
                <a:ea typeface="Helvetica Neue"/>
                <a:cs typeface="Helvetica Neue"/>
                <a:sym typeface="Helvetica Neue"/>
              </a:rPr>
              <a:t>ecreased capacity for vulnerability remediation</a:t>
            </a:r>
            <a:endParaRPr b="1" sz="1400">
              <a:highlight>
                <a:schemeClr val="accent4"/>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 sz="1400">
                <a:latin typeface="Helvetica Neue"/>
                <a:ea typeface="Helvetica Neue"/>
                <a:cs typeface="Helvetica Neue"/>
                <a:sym typeface="Helvetica Neue"/>
              </a:rPr>
              <a:t>Lack of resources for monitoring &amp; typical </a:t>
            </a:r>
            <a:r>
              <a:rPr b="1" lang="en" sz="1400">
                <a:highlight>
                  <a:schemeClr val="accent4"/>
                </a:highlight>
                <a:latin typeface="Helvetica Neue"/>
                <a:ea typeface="Helvetica Neue"/>
                <a:cs typeface="Helvetica Neue"/>
                <a:sym typeface="Helvetica Neue"/>
              </a:rPr>
              <a:t>underpreparedness for incident response</a:t>
            </a:r>
            <a:endParaRPr b="1" sz="1400">
              <a:highlight>
                <a:schemeClr val="accent4"/>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sz="1400">
                <a:highlight>
                  <a:schemeClr val="accent4"/>
                </a:highlight>
                <a:latin typeface="Helvetica Neue"/>
                <a:ea typeface="Helvetica Neue"/>
                <a:cs typeface="Helvetica Neue"/>
                <a:sym typeface="Helvetica Neue"/>
              </a:rPr>
              <a:t>D</a:t>
            </a:r>
            <a:r>
              <a:rPr b="1" lang="en" sz="1400">
                <a:highlight>
                  <a:schemeClr val="accent4"/>
                </a:highlight>
                <a:latin typeface="Helvetica Neue"/>
                <a:ea typeface="Helvetica Neue"/>
                <a:cs typeface="Helvetica Neue"/>
                <a:sym typeface="Helvetica Neue"/>
              </a:rPr>
              <a:t>ifferent economic incentives &amp; feedback loops </a:t>
            </a:r>
            <a:r>
              <a:rPr b="1" lang="en" sz="1400">
                <a:latin typeface="Helvetica Neue"/>
                <a:ea typeface="Helvetica Neue"/>
                <a:cs typeface="Helvetica Neue"/>
                <a:sym typeface="Helvetica Neue"/>
              </a:rPr>
              <a:t> </a:t>
            </a:r>
            <a:r>
              <a:rPr lang="en" sz="1400">
                <a:latin typeface="Helvetica Neue"/>
                <a:ea typeface="Helvetica Neue"/>
                <a:cs typeface="Helvetica Neue"/>
                <a:sym typeface="Helvetica Neue"/>
              </a:rPr>
              <a:t>than: enterprise devs; threat actors</a:t>
            </a:r>
            <a:r>
              <a:rPr b="1" lang="en" sz="1400">
                <a:latin typeface="Helvetica Neue"/>
                <a:ea typeface="Helvetica Neue"/>
                <a:cs typeface="Helvetica Neue"/>
                <a:sym typeface="Helvetica Neue"/>
              </a:rPr>
              <a:t> </a:t>
            </a:r>
            <a:endParaRPr b="1" sz="1400">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 sz="1400">
                <a:latin typeface="Helvetica Neue"/>
                <a:ea typeface="Helvetica Neue"/>
                <a:cs typeface="Helvetica Neue"/>
                <a:sym typeface="Helvetica Neue"/>
              </a:rPr>
              <a:t>In spite of this: many</a:t>
            </a:r>
            <a:r>
              <a:rPr b="1" lang="en" sz="1400">
                <a:latin typeface="Helvetica Neue"/>
                <a:ea typeface="Helvetica Neue"/>
                <a:cs typeface="Helvetica Neue"/>
                <a:sym typeface="Helvetica Neue"/>
              </a:rPr>
              <a:t> </a:t>
            </a:r>
            <a:r>
              <a:rPr b="1" lang="en" sz="1400">
                <a:highlight>
                  <a:schemeClr val="accent4"/>
                </a:highlight>
                <a:latin typeface="Helvetica Neue"/>
                <a:ea typeface="Helvetica Neue"/>
                <a:cs typeface="Helvetica Neue"/>
                <a:sym typeface="Helvetica Neue"/>
              </a:rPr>
              <a:t>high-value targets</a:t>
            </a:r>
            <a:r>
              <a:rPr lang="en" sz="1400">
                <a:latin typeface="Helvetica Neue"/>
                <a:ea typeface="Helvetica Neue"/>
                <a:cs typeface="Helvetica Neue"/>
                <a:sym typeface="Helvetica Neue"/>
              </a:rPr>
              <a:t>, foundational to enterprises and the internet itself </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311700" y="9022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 </a:t>
            </a:r>
            <a:endParaRPr/>
          </a:p>
        </p:txBody>
      </p:sp>
      <p:pic>
        <p:nvPicPr>
          <p:cNvPr id="200" name="Google Shape;200;p35"/>
          <p:cNvPicPr preferRelativeResize="0"/>
          <p:nvPr/>
        </p:nvPicPr>
        <p:blipFill>
          <a:blip r:embed="rId3">
            <a:alphaModFix/>
          </a:blip>
          <a:stretch>
            <a:fillRect/>
          </a:stretch>
        </p:blipFill>
        <p:spPr>
          <a:xfrm>
            <a:off x="8086213" y="1474937"/>
            <a:ext cx="746085" cy="1105479"/>
          </a:xfrm>
          <a:prstGeom prst="rect">
            <a:avLst/>
          </a:prstGeom>
          <a:noFill/>
          <a:ln>
            <a:noFill/>
          </a:ln>
        </p:spPr>
      </p:pic>
      <p:sp>
        <p:nvSpPr>
          <p:cNvPr id="201" name="Google Shape;201;p35"/>
          <p:cNvSpPr txBox="1"/>
          <p:nvPr>
            <p:ph type="title"/>
          </p:nvPr>
        </p:nvSpPr>
        <p:spPr>
          <a:xfrm>
            <a:off x="149400" y="989225"/>
            <a:ext cx="8845200" cy="572700"/>
          </a:xfrm>
          <a:prstGeom prst="rect">
            <a:avLst/>
          </a:prstGeom>
        </p:spPr>
        <p:txBody>
          <a:bodyPr anchorCtr="0" anchor="t" bIns="28575" lIns="57150" spcFirstLastPara="1" rIns="57150" wrap="square" tIns="28575">
            <a:normAutofit fontScale="90000"/>
          </a:bodyPr>
          <a:lstStyle/>
          <a:p>
            <a:pPr indent="0" lvl="0" marL="0" rtl="0" algn="ctr">
              <a:spcBef>
                <a:spcPts val="0"/>
              </a:spcBef>
              <a:spcAft>
                <a:spcPts val="0"/>
              </a:spcAft>
              <a:buNone/>
            </a:pPr>
            <a:r>
              <a:rPr b="1" lang="en">
                <a:solidFill>
                  <a:srgbClr val="202122"/>
                </a:solidFill>
                <a:highlight>
                  <a:srgbClr val="D9B3F1"/>
                </a:highlight>
                <a:latin typeface="Arial"/>
                <a:ea typeface="Arial"/>
                <a:cs typeface="Arial"/>
                <a:sym typeface="Arial"/>
              </a:rPr>
              <a:t>OSS s</a:t>
            </a:r>
            <a:r>
              <a:rPr b="1" lang="en">
                <a:solidFill>
                  <a:srgbClr val="202122"/>
                </a:solidFill>
                <a:highlight>
                  <a:srgbClr val="D9B3F1"/>
                </a:highlight>
                <a:latin typeface="Arial"/>
                <a:ea typeface="Arial"/>
                <a:cs typeface="Arial"/>
                <a:sym typeface="Arial"/>
              </a:rPr>
              <a:t>ecurity is about more than just vulnerabilities in source code</a:t>
            </a:r>
            <a:endParaRPr b="1">
              <a:solidFill>
                <a:srgbClr val="202122"/>
              </a:solidFill>
              <a:highlight>
                <a:srgbClr val="D9B3F1"/>
              </a:highlight>
              <a:latin typeface="Arial"/>
              <a:ea typeface="Arial"/>
              <a:cs typeface="Arial"/>
              <a:sym typeface="Arial"/>
            </a:endParaRPr>
          </a:p>
        </p:txBody>
      </p:sp>
      <p:pic>
        <p:nvPicPr>
          <p:cNvPr id="202" name="Google Shape;202;p35"/>
          <p:cNvPicPr preferRelativeResize="0"/>
          <p:nvPr/>
        </p:nvPicPr>
        <p:blipFill>
          <a:blip r:embed="rId4">
            <a:alphaModFix/>
          </a:blip>
          <a:stretch>
            <a:fillRect/>
          </a:stretch>
        </p:blipFill>
        <p:spPr>
          <a:xfrm>
            <a:off x="311700" y="1714325"/>
            <a:ext cx="4960574" cy="1680525"/>
          </a:xfrm>
          <a:prstGeom prst="rect">
            <a:avLst/>
          </a:prstGeom>
          <a:noFill/>
          <a:ln cap="flat" cmpd="sng" w="19050">
            <a:solidFill>
              <a:schemeClr val="dk2"/>
            </a:solidFill>
            <a:prstDash val="solid"/>
            <a:round/>
            <a:headEnd len="sm" w="sm" type="none"/>
            <a:tailEnd len="sm" w="sm" type="none"/>
          </a:ln>
        </p:spPr>
      </p:pic>
      <p:sp>
        <p:nvSpPr>
          <p:cNvPr id="203" name="Google Shape;203;p35"/>
          <p:cNvSpPr txBox="1"/>
          <p:nvPr/>
        </p:nvSpPr>
        <p:spPr>
          <a:xfrm>
            <a:off x="381038" y="3318400"/>
            <a:ext cx="5104800" cy="4680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600"/>
              </a:spcAft>
              <a:buNone/>
            </a:pPr>
            <a:r>
              <a:rPr lang="en" sz="800">
                <a:solidFill>
                  <a:srgbClr val="333333"/>
                </a:solidFill>
                <a:highlight>
                  <a:srgbClr val="FCFCFC"/>
                </a:highlight>
              </a:rPr>
              <a:t>Source: Backstabber’s Knife Collection: A Review of Open Source Software</a:t>
            </a:r>
            <a:br>
              <a:rPr lang="en" sz="800">
                <a:solidFill>
                  <a:srgbClr val="333333"/>
                </a:solidFill>
                <a:highlight>
                  <a:srgbClr val="FCFCFC"/>
                </a:highlight>
              </a:rPr>
            </a:br>
            <a:r>
              <a:rPr lang="en" sz="800">
                <a:solidFill>
                  <a:srgbClr val="333333"/>
                </a:solidFill>
                <a:highlight>
                  <a:srgbClr val="FCFCFC"/>
                </a:highlight>
              </a:rPr>
              <a:t> Supply Chain Attacks (2020) </a:t>
            </a:r>
            <a:endParaRPr sz="800">
              <a:solidFill>
                <a:srgbClr val="333333"/>
              </a:solidFill>
              <a:highlight>
                <a:srgbClr val="FCFCFC"/>
              </a:highlight>
            </a:endParaRPr>
          </a:p>
        </p:txBody>
      </p:sp>
      <p:pic>
        <p:nvPicPr>
          <p:cNvPr id="204" name="Google Shape;204;p35"/>
          <p:cNvPicPr preferRelativeResize="0"/>
          <p:nvPr/>
        </p:nvPicPr>
        <p:blipFill>
          <a:blip r:embed="rId5">
            <a:alphaModFix/>
          </a:blip>
          <a:stretch>
            <a:fillRect/>
          </a:stretch>
        </p:blipFill>
        <p:spPr>
          <a:xfrm>
            <a:off x="4023600" y="2809325"/>
            <a:ext cx="4808700" cy="233417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8" name="Shape 208"/>
        <p:cNvGrpSpPr/>
        <p:nvPr/>
      </p:nvGrpSpPr>
      <p:grpSpPr>
        <a:xfrm>
          <a:off x="0" y="0"/>
          <a:ext cx="0" cy="0"/>
          <a:chOff x="0" y="0"/>
          <a:chExt cx="0" cy="0"/>
        </a:xfrm>
      </p:grpSpPr>
      <p:sp>
        <p:nvSpPr>
          <p:cNvPr id="209" name="Google Shape;209;p36"/>
          <p:cNvSpPr txBox="1"/>
          <p:nvPr>
            <p:ph type="title"/>
          </p:nvPr>
        </p:nvSpPr>
        <p:spPr>
          <a:xfrm>
            <a:off x="666750" y="1700213"/>
            <a:ext cx="7810500" cy="17430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b="1" lang="en">
                <a:latin typeface="Arial"/>
                <a:ea typeface="Arial"/>
                <a:cs typeface="Arial"/>
                <a:sym typeface="Arial"/>
              </a:rPr>
              <a:t>Vulnerabilities in the </a:t>
            </a:r>
            <a:r>
              <a:rPr b="1" lang="en">
                <a:latin typeface="Arial"/>
                <a:ea typeface="Arial"/>
                <a:cs typeface="Arial"/>
                <a:sym typeface="Arial"/>
              </a:rPr>
              <a:t>Open Source Ecosystem</a:t>
            </a:r>
            <a:endParaRPr b="1">
              <a:latin typeface="Arial"/>
              <a:ea typeface="Arial"/>
              <a:cs typeface="Arial"/>
              <a:sym typeface="Arial"/>
            </a:endParaRPr>
          </a:p>
          <a:p>
            <a:pPr indent="0" lvl="0" marL="0" rtl="0" algn="l">
              <a:spcBef>
                <a:spcPts val="0"/>
              </a:spcBef>
              <a:spcAft>
                <a:spcPts val="0"/>
              </a:spcAft>
              <a:buNone/>
            </a:pPr>
            <a:r>
              <a:t/>
            </a:r>
            <a:endParaRPr b="1">
              <a:latin typeface="Arial"/>
              <a:ea typeface="Arial"/>
              <a:cs typeface="Arial"/>
              <a:sym typeface="Arial"/>
            </a:endParaRPr>
          </a:p>
          <a:p>
            <a:pPr indent="0" lvl="0" marL="0" rtl="0" algn="l">
              <a:spcBef>
                <a:spcPts val="0"/>
              </a:spcBef>
              <a:spcAft>
                <a:spcPts val="0"/>
              </a:spcAft>
              <a:buNone/>
            </a:pPr>
            <a:r>
              <a:t/>
            </a:r>
            <a:endParaRPr/>
          </a:p>
        </p:txBody>
      </p:sp>
      <p:pic>
        <p:nvPicPr>
          <p:cNvPr id="210" name="Google Shape;210;p36"/>
          <p:cNvPicPr preferRelativeResize="0"/>
          <p:nvPr/>
        </p:nvPicPr>
        <p:blipFill>
          <a:blip r:embed="rId3">
            <a:alphaModFix/>
          </a:blip>
          <a:stretch>
            <a:fillRect/>
          </a:stretch>
        </p:blipFill>
        <p:spPr>
          <a:xfrm>
            <a:off x="666749" y="2366000"/>
            <a:ext cx="2467300" cy="1924426"/>
          </a:xfrm>
          <a:prstGeom prst="rect">
            <a:avLst/>
          </a:prstGeom>
          <a:noFill/>
          <a:ln>
            <a:noFill/>
          </a:ln>
        </p:spPr>
      </p:pic>
      <p:pic>
        <p:nvPicPr>
          <p:cNvPr id="211" name="Google Shape;211;p36"/>
          <p:cNvPicPr preferRelativeResize="0"/>
          <p:nvPr/>
        </p:nvPicPr>
        <p:blipFill>
          <a:blip r:embed="rId4">
            <a:alphaModFix/>
          </a:blip>
          <a:stretch>
            <a:fillRect/>
          </a:stretch>
        </p:blipFill>
        <p:spPr>
          <a:xfrm>
            <a:off x="3311100" y="2700350"/>
            <a:ext cx="2521799" cy="2140225"/>
          </a:xfrm>
          <a:prstGeom prst="rect">
            <a:avLst/>
          </a:prstGeom>
          <a:noFill/>
          <a:ln>
            <a:noFill/>
          </a:ln>
        </p:spPr>
      </p:pic>
      <p:pic>
        <p:nvPicPr>
          <p:cNvPr id="212" name="Google Shape;212;p36"/>
          <p:cNvPicPr preferRelativeResize="0"/>
          <p:nvPr/>
        </p:nvPicPr>
        <p:blipFill>
          <a:blip r:embed="rId5">
            <a:alphaModFix/>
          </a:blip>
          <a:stretch>
            <a:fillRect/>
          </a:stretch>
        </p:blipFill>
        <p:spPr>
          <a:xfrm>
            <a:off x="5125775" y="2200323"/>
            <a:ext cx="3832633" cy="12429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6" name="Shape 216"/>
        <p:cNvGrpSpPr/>
        <p:nvPr/>
      </p:nvGrpSpPr>
      <p:grpSpPr>
        <a:xfrm>
          <a:off x="0" y="0"/>
          <a:ext cx="0" cy="0"/>
          <a:chOff x="0" y="0"/>
          <a:chExt cx="0" cy="0"/>
        </a:xfrm>
      </p:grpSpPr>
      <p:sp>
        <p:nvSpPr>
          <p:cNvPr id="217" name="Google Shape;217;p37"/>
          <p:cNvSpPr txBox="1"/>
          <p:nvPr>
            <p:ph type="title"/>
          </p:nvPr>
        </p:nvSpPr>
        <p:spPr>
          <a:xfrm>
            <a:off x="385350" y="828750"/>
            <a:ext cx="8373300" cy="17430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b="1" lang="en" sz="2000">
                <a:latin typeface="Arial"/>
                <a:ea typeface="Arial"/>
                <a:cs typeface="Arial"/>
                <a:sym typeface="Arial"/>
              </a:rPr>
              <a:t>Open source security keeps </a:t>
            </a:r>
            <a:r>
              <a:rPr b="1" lang="en" sz="2000">
                <a:latin typeface="Arial"/>
                <a:ea typeface="Arial"/>
                <a:cs typeface="Arial"/>
                <a:sym typeface="Arial"/>
              </a:rPr>
              <a:t>getting</a:t>
            </a:r>
            <a:r>
              <a:rPr b="1" lang="en" sz="2000">
                <a:latin typeface="Arial"/>
                <a:ea typeface="Arial"/>
                <a:cs typeface="Arial"/>
                <a:sym typeface="Arial"/>
              </a:rPr>
              <a:t> worse &amp; </a:t>
            </a:r>
            <a:endParaRPr b="1" sz="2000">
              <a:latin typeface="Arial"/>
              <a:ea typeface="Arial"/>
              <a:cs typeface="Arial"/>
              <a:sym typeface="Arial"/>
            </a:endParaRPr>
          </a:p>
          <a:p>
            <a:pPr indent="0" lvl="0" marL="0" rtl="0" algn="l">
              <a:spcBef>
                <a:spcPts val="0"/>
              </a:spcBef>
              <a:spcAft>
                <a:spcPts val="0"/>
              </a:spcAft>
              <a:buNone/>
            </a:pPr>
            <a:r>
              <a:rPr b="1" lang="en" sz="2000">
                <a:latin typeface="Arial"/>
                <a:ea typeface="Arial"/>
                <a:cs typeface="Arial"/>
                <a:sym typeface="Arial"/>
              </a:rPr>
              <a:t>it’s no one’s fault, but it’s everyone’s problem</a:t>
            </a:r>
            <a:r>
              <a:rPr b="1" lang="en">
                <a:latin typeface="Arial"/>
                <a:ea typeface="Arial"/>
                <a:cs typeface="Arial"/>
                <a:sym typeface="Arial"/>
              </a:rPr>
              <a:t>  </a:t>
            </a:r>
            <a:endParaRPr b="1">
              <a:latin typeface="Arial"/>
              <a:ea typeface="Arial"/>
              <a:cs typeface="Arial"/>
              <a:sym typeface="Arial"/>
            </a:endParaRPr>
          </a:p>
          <a:p>
            <a:pPr indent="0" lvl="0" marL="0" rtl="0" algn="l">
              <a:spcBef>
                <a:spcPts val="0"/>
              </a:spcBef>
              <a:spcAft>
                <a:spcPts val="0"/>
              </a:spcAft>
              <a:buNone/>
            </a:pPr>
            <a:r>
              <a:t/>
            </a:r>
            <a:endParaRPr b="1">
              <a:latin typeface="Arial"/>
              <a:ea typeface="Arial"/>
              <a:cs typeface="Arial"/>
              <a:sym typeface="Arial"/>
            </a:endParaRPr>
          </a:p>
        </p:txBody>
      </p:sp>
      <p:pic>
        <p:nvPicPr>
          <p:cNvPr id="218" name="Google Shape;218;p37"/>
          <p:cNvPicPr preferRelativeResize="0"/>
          <p:nvPr/>
        </p:nvPicPr>
        <p:blipFill>
          <a:blip r:embed="rId3">
            <a:alphaModFix/>
          </a:blip>
          <a:stretch>
            <a:fillRect/>
          </a:stretch>
        </p:blipFill>
        <p:spPr>
          <a:xfrm>
            <a:off x="6415250" y="2571750"/>
            <a:ext cx="2189826" cy="2189826"/>
          </a:xfrm>
          <a:prstGeom prst="rect">
            <a:avLst/>
          </a:prstGeom>
          <a:noFill/>
          <a:ln>
            <a:noFill/>
          </a:ln>
        </p:spPr>
      </p:pic>
      <p:sp>
        <p:nvSpPr>
          <p:cNvPr id="219" name="Google Shape;219;p37"/>
          <p:cNvSpPr txBox="1"/>
          <p:nvPr/>
        </p:nvSpPr>
        <p:spPr>
          <a:xfrm>
            <a:off x="652300" y="1684425"/>
            <a:ext cx="51579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b="1" lang="en">
                <a:solidFill>
                  <a:schemeClr val="accent5"/>
                </a:solidFill>
              </a:rPr>
              <a:t>Years to detect: </a:t>
            </a:r>
            <a:br>
              <a:rPr lang="en">
                <a:solidFill>
                  <a:schemeClr val="dk1"/>
                </a:solidFill>
              </a:rPr>
            </a:br>
            <a:r>
              <a:rPr lang="en">
                <a:solidFill>
                  <a:schemeClr val="dk1"/>
                </a:solidFill>
              </a:rPr>
              <a:t>A typical vulnerability on GitHub goes undetected for over 4 years (&gt;2.5y for critical)</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accent5"/>
                </a:solidFill>
              </a:rPr>
              <a:t>Mere days to exploit:</a:t>
            </a:r>
            <a:br>
              <a:rPr lang="en">
                <a:solidFill>
                  <a:schemeClr val="dk1"/>
                </a:solidFill>
              </a:rPr>
            </a:br>
            <a:r>
              <a:rPr lang="en">
                <a:solidFill>
                  <a:schemeClr val="dk1"/>
                </a:solidFill>
              </a:rPr>
              <a:t>Days between vulnerability disclosure and exploit creation has gone from 45 days to 3 </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accent5"/>
                </a:solidFill>
              </a:rPr>
              <a:t>Devs are not getting better at secure coding:</a:t>
            </a:r>
            <a:r>
              <a:rPr b="1" lang="en">
                <a:solidFill>
                  <a:schemeClr val="accent4"/>
                </a:solidFill>
              </a:rPr>
              <a:t> </a:t>
            </a:r>
            <a:br>
              <a:rPr lang="en">
                <a:solidFill>
                  <a:schemeClr val="dk1"/>
                </a:solidFill>
              </a:rPr>
            </a:br>
            <a:r>
              <a:rPr lang="en">
                <a:solidFill>
                  <a:schemeClr val="dk1"/>
                </a:solidFill>
              </a:rPr>
              <a:t>“A line of code </a:t>
            </a:r>
            <a:r>
              <a:rPr lang="en">
                <a:solidFill>
                  <a:schemeClr val="dk1"/>
                </a:solidFill>
              </a:rPr>
              <a:t>written</a:t>
            </a:r>
            <a:r>
              <a:rPr lang="en">
                <a:solidFill>
                  <a:schemeClr val="dk1"/>
                </a:solidFill>
              </a:rPr>
              <a:t> in 2020 is just as likely to introduce a </a:t>
            </a:r>
            <a:r>
              <a:rPr lang="en">
                <a:solidFill>
                  <a:schemeClr val="dk1"/>
                </a:solidFill>
              </a:rPr>
              <a:t>security</a:t>
            </a:r>
            <a:r>
              <a:rPr lang="en">
                <a:solidFill>
                  <a:schemeClr val="dk1"/>
                </a:solidFill>
              </a:rPr>
              <a:t> </a:t>
            </a:r>
            <a:r>
              <a:rPr lang="en">
                <a:solidFill>
                  <a:schemeClr val="dk1"/>
                </a:solidFill>
              </a:rPr>
              <a:t>vulnerability</a:t>
            </a:r>
            <a:r>
              <a:rPr lang="en">
                <a:solidFill>
                  <a:schemeClr val="dk1"/>
                </a:solidFill>
              </a:rPr>
              <a:t> as one written in 2016” - GitHub </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accent5"/>
                </a:solidFill>
              </a:rPr>
              <a:t>Applications are increasing in complexity</a:t>
            </a:r>
            <a:br>
              <a:rPr b="1" lang="en">
                <a:solidFill>
                  <a:schemeClr val="accent5"/>
                </a:solidFill>
              </a:rPr>
            </a:br>
            <a:r>
              <a:rPr lang="en">
                <a:solidFill>
                  <a:schemeClr val="dk1"/>
                </a:solidFill>
              </a:rPr>
              <a:t>&amp; transitive dependency risk seems to be growing</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220" name="Google Shape;220;p37"/>
          <p:cNvPicPr preferRelativeResize="0"/>
          <p:nvPr/>
        </p:nvPicPr>
        <p:blipFill>
          <a:blip r:embed="rId4">
            <a:alphaModFix/>
          </a:blip>
          <a:stretch>
            <a:fillRect/>
          </a:stretch>
        </p:blipFill>
        <p:spPr>
          <a:xfrm>
            <a:off x="6415250" y="279550"/>
            <a:ext cx="2189825" cy="2094300"/>
          </a:xfrm>
          <a:prstGeom prst="rect">
            <a:avLst/>
          </a:prstGeom>
          <a:noFill/>
          <a:ln>
            <a:noFill/>
          </a:ln>
        </p:spPr>
      </p:pic>
      <p:sp>
        <p:nvSpPr>
          <p:cNvPr id="221" name="Google Shape;221;p37"/>
          <p:cNvSpPr txBox="1"/>
          <p:nvPr/>
        </p:nvSpPr>
        <p:spPr>
          <a:xfrm rot="-5400000">
            <a:off x="8008675" y="991900"/>
            <a:ext cx="174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Source: RAND Corporation,   “Zero Days, Thousands of Nights” </a:t>
            </a:r>
            <a:r>
              <a:rPr lang="en" sz="800">
                <a:solidFill>
                  <a:srgbClr val="202122"/>
                </a:solidFill>
              </a:rPr>
              <a:t>g</a:t>
            </a:r>
            <a:endParaRPr sz="800">
              <a:solidFill>
                <a:srgbClr val="20212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8"/>
          <p:cNvPicPr preferRelativeResize="0"/>
          <p:nvPr/>
        </p:nvPicPr>
        <p:blipFill>
          <a:blip r:embed="rId3">
            <a:alphaModFix/>
          </a:blip>
          <a:stretch>
            <a:fillRect/>
          </a:stretch>
        </p:blipFill>
        <p:spPr>
          <a:xfrm>
            <a:off x="589575" y="383850"/>
            <a:ext cx="3551126" cy="1769326"/>
          </a:xfrm>
          <a:prstGeom prst="rect">
            <a:avLst/>
          </a:prstGeom>
          <a:noFill/>
          <a:ln>
            <a:noFill/>
          </a:ln>
        </p:spPr>
      </p:pic>
      <p:sp>
        <p:nvSpPr>
          <p:cNvPr id="227" name="Google Shape;227;p38"/>
          <p:cNvSpPr txBox="1"/>
          <p:nvPr/>
        </p:nvSpPr>
        <p:spPr>
          <a:xfrm>
            <a:off x="6043800" y="720925"/>
            <a:ext cx="2263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rPr>
              <a:t>Open source projects have an average of </a:t>
            </a:r>
            <a:r>
              <a:rPr b="1" lang="en">
                <a:solidFill>
                  <a:schemeClr val="accent4"/>
                </a:solidFill>
              </a:rPr>
              <a:t>180 package dependencies</a:t>
            </a:r>
            <a:endParaRPr b="1">
              <a:solidFill>
                <a:schemeClr val="accent4"/>
              </a:solidFill>
            </a:endParaRPr>
          </a:p>
        </p:txBody>
      </p:sp>
      <p:sp>
        <p:nvSpPr>
          <p:cNvPr id="228" name="Google Shape;228;p38"/>
          <p:cNvSpPr txBox="1"/>
          <p:nvPr/>
        </p:nvSpPr>
        <p:spPr>
          <a:xfrm>
            <a:off x="6043800" y="1789450"/>
            <a:ext cx="2263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rPr>
              <a:t>The top 50 OSS projects with the most downstream dependencies had an average of </a:t>
            </a:r>
            <a:r>
              <a:rPr b="1" lang="en">
                <a:solidFill>
                  <a:schemeClr val="accent5"/>
                </a:solidFill>
              </a:rPr>
              <a:t>3.6 million </a:t>
            </a:r>
            <a:r>
              <a:rPr b="1" lang="en">
                <a:solidFill>
                  <a:schemeClr val="accent5"/>
                </a:solidFill>
              </a:rPr>
              <a:t>projects dependent upon them </a:t>
            </a:r>
            <a:endParaRPr b="1">
              <a:solidFill>
                <a:schemeClr val="accent5"/>
              </a:solidFill>
            </a:endParaRPr>
          </a:p>
        </p:txBody>
      </p:sp>
      <p:sp>
        <p:nvSpPr>
          <p:cNvPr id="229" name="Google Shape;229;p38"/>
          <p:cNvSpPr txBox="1"/>
          <p:nvPr/>
        </p:nvSpPr>
        <p:spPr>
          <a:xfrm>
            <a:off x="6043800" y="3504175"/>
            <a:ext cx="2404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rPr>
              <a:t>Vulns in OSS have been central to major breaches and some of these vulns were</a:t>
            </a:r>
            <a:r>
              <a:rPr b="1" lang="en">
                <a:solidFill>
                  <a:schemeClr val="accent1"/>
                </a:solidFill>
              </a:rPr>
              <a:t> not found until </a:t>
            </a:r>
            <a:r>
              <a:rPr b="1" lang="en">
                <a:solidFill>
                  <a:schemeClr val="accent1"/>
                </a:solidFill>
              </a:rPr>
              <a:t>decades</a:t>
            </a:r>
            <a:r>
              <a:rPr lang="en">
                <a:solidFill>
                  <a:schemeClr val="accent1"/>
                </a:solidFill>
              </a:rPr>
              <a:t> after their creation</a:t>
            </a:r>
            <a:endParaRPr b="1">
              <a:solidFill>
                <a:schemeClr val="accent1"/>
              </a:solidFill>
            </a:endParaRPr>
          </a:p>
        </p:txBody>
      </p:sp>
      <p:pic>
        <p:nvPicPr>
          <p:cNvPr id="230" name="Google Shape;230;p38"/>
          <p:cNvPicPr preferRelativeResize="0"/>
          <p:nvPr/>
        </p:nvPicPr>
        <p:blipFill>
          <a:blip r:embed="rId4">
            <a:alphaModFix/>
          </a:blip>
          <a:stretch>
            <a:fillRect/>
          </a:stretch>
        </p:blipFill>
        <p:spPr>
          <a:xfrm>
            <a:off x="1965500" y="2506400"/>
            <a:ext cx="3165325" cy="2370950"/>
          </a:xfrm>
          <a:prstGeom prst="rect">
            <a:avLst/>
          </a:prstGeom>
          <a:noFill/>
          <a:ln>
            <a:noFill/>
          </a:ln>
        </p:spPr>
      </p:pic>
      <p:sp>
        <p:nvSpPr>
          <p:cNvPr id="231" name="Google Shape;231;p38"/>
          <p:cNvSpPr txBox="1"/>
          <p:nvPr/>
        </p:nvSpPr>
        <p:spPr>
          <a:xfrm>
            <a:off x="2300375" y="4304575"/>
            <a:ext cx="892500" cy="4617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t>Vulns in your code</a:t>
            </a:r>
            <a:endParaRPr b="1" sz="900"/>
          </a:p>
        </p:txBody>
      </p:sp>
      <p:sp>
        <p:nvSpPr>
          <p:cNvPr id="232" name="Google Shape;232;p38"/>
          <p:cNvSpPr txBox="1"/>
          <p:nvPr/>
        </p:nvSpPr>
        <p:spPr>
          <a:xfrm>
            <a:off x="3709100" y="4561750"/>
            <a:ext cx="1100100" cy="4617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t>Vulns in your code’s code </a:t>
            </a:r>
            <a:endParaRPr b="1" sz="900"/>
          </a:p>
        </p:txBody>
      </p:sp>
      <p:pic>
        <p:nvPicPr>
          <p:cNvPr id="233" name="Google Shape;233;p38"/>
          <p:cNvPicPr preferRelativeResize="0"/>
          <p:nvPr/>
        </p:nvPicPr>
        <p:blipFill>
          <a:blip r:embed="rId5">
            <a:alphaModFix/>
          </a:blip>
          <a:stretch>
            <a:fillRect/>
          </a:stretch>
        </p:blipFill>
        <p:spPr>
          <a:xfrm>
            <a:off x="293825" y="3033575"/>
            <a:ext cx="966525" cy="1030975"/>
          </a:xfrm>
          <a:prstGeom prst="rect">
            <a:avLst/>
          </a:prstGeom>
          <a:noFill/>
          <a:ln>
            <a:noFill/>
          </a:ln>
        </p:spPr>
      </p:pic>
      <p:sp>
        <p:nvSpPr>
          <p:cNvPr id="234" name="Google Shape;234;p38"/>
          <p:cNvSpPr txBox="1"/>
          <p:nvPr/>
        </p:nvSpPr>
        <p:spPr>
          <a:xfrm>
            <a:off x="589575" y="2083975"/>
            <a:ext cx="4243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Source: Github State of the Octoverse 2019</a:t>
            </a:r>
            <a:endParaRPr sz="9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p:nvPr/>
        </p:nvSpPr>
        <p:spPr>
          <a:xfrm>
            <a:off x="395675" y="3912900"/>
            <a:ext cx="2456100" cy="1046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9"/>
          <p:cNvSpPr txBox="1"/>
          <p:nvPr>
            <p:ph idx="1" type="body"/>
          </p:nvPr>
        </p:nvSpPr>
        <p:spPr>
          <a:xfrm>
            <a:off x="232650" y="831600"/>
            <a:ext cx="8707200" cy="831300"/>
          </a:xfrm>
          <a:prstGeom prst="rect">
            <a:avLst/>
          </a:prstGeom>
        </p:spPr>
        <p:txBody>
          <a:bodyPr anchorCtr="0" anchor="t" bIns="28575" lIns="57150" spcFirstLastPara="1" rIns="57150" wrap="square" tIns="28575">
            <a:noAutofit/>
          </a:bodyPr>
          <a:lstStyle/>
          <a:p>
            <a:pPr indent="0" lvl="0" marL="0" rtl="0" algn="l">
              <a:spcBef>
                <a:spcPts val="0"/>
              </a:spcBef>
              <a:spcAft>
                <a:spcPts val="0"/>
              </a:spcAft>
              <a:buNone/>
            </a:pPr>
            <a:r>
              <a:rPr b="1" lang="en" sz="1700">
                <a:highlight>
                  <a:schemeClr val="accent4"/>
                </a:highlight>
              </a:rPr>
              <a:t>The number of vulnerabilities “in the wild” outpaces the speed at which the security community can patch or even identify them. </a:t>
            </a:r>
            <a:br>
              <a:rPr b="1" lang="en" sz="1700">
                <a:highlight>
                  <a:schemeClr val="accent4"/>
                </a:highlight>
              </a:rPr>
            </a:br>
            <a:br>
              <a:rPr b="1" lang="en" sz="1700">
                <a:highlight>
                  <a:schemeClr val="accent4"/>
                </a:highlight>
              </a:rPr>
            </a:br>
            <a:r>
              <a:rPr b="1" lang="en" sz="1700">
                <a:highlight>
                  <a:schemeClr val="accent4"/>
                </a:highlight>
              </a:rPr>
              <a:t>And each day, the world contains more lines of source code than it ever has before</a:t>
            </a:r>
            <a:endParaRPr b="1" i="1" sz="1700">
              <a:highlight>
                <a:schemeClr val="accent4"/>
              </a:highlight>
            </a:endParaRPr>
          </a:p>
        </p:txBody>
      </p:sp>
      <p:pic>
        <p:nvPicPr>
          <p:cNvPr id="241" name="Google Shape;241;p39"/>
          <p:cNvPicPr preferRelativeResize="0"/>
          <p:nvPr/>
        </p:nvPicPr>
        <p:blipFill>
          <a:blip r:embed="rId3">
            <a:alphaModFix/>
          </a:blip>
          <a:stretch>
            <a:fillRect/>
          </a:stretch>
        </p:blipFill>
        <p:spPr>
          <a:xfrm>
            <a:off x="6312150" y="2059339"/>
            <a:ext cx="2256846" cy="1457125"/>
          </a:xfrm>
          <a:prstGeom prst="rect">
            <a:avLst/>
          </a:prstGeom>
          <a:noFill/>
          <a:ln>
            <a:noFill/>
          </a:ln>
        </p:spPr>
      </p:pic>
      <p:sp>
        <p:nvSpPr>
          <p:cNvPr id="242" name="Google Shape;242;p39"/>
          <p:cNvSpPr txBox="1"/>
          <p:nvPr/>
        </p:nvSpPr>
        <p:spPr>
          <a:xfrm>
            <a:off x="434225" y="4020600"/>
            <a:ext cx="23790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Every year, more lines of OSS are written than ever before, but vuln detection lags years behind </a:t>
            </a:r>
            <a:endParaRPr>
              <a:solidFill>
                <a:schemeClr val="dk1"/>
              </a:solidFill>
            </a:endParaRPr>
          </a:p>
        </p:txBody>
      </p:sp>
      <p:sp>
        <p:nvSpPr>
          <p:cNvPr id="243" name="Google Shape;243;p39"/>
          <p:cNvSpPr txBox="1"/>
          <p:nvPr/>
        </p:nvSpPr>
        <p:spPr>
          <a:xfrm>
            <a:off x="3215075" y="3912900"/>
            <a:ext cx="2474100" cy="1046700"/>
          </a:xfrm>
          <a:prstGeom prst="rect">
            <a:avLst/>
          </a:prstGeom>
          <a:solidFill>
            <a:schemeClr val="accent6"/>
          </a:solidFill>
          <a:ln cap="flat" cmpd="sng" w="9525">
            <a:solidFill>
              <a:srgbClr val="67676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Vulnerabilities seem to scale with lines of code - but other metrics besides LOC show similar patterns </a:t>
            </a:r>
            <a:endParaRPr>
              <a:solidFill>
                <a:srgbClr val="FFFFFF"/>
              </a:solidFill>
            </a:endParaRPr>
          </a:p>
        </p:txBody>
      </p:sp>
      <p:sp>
        <p:nvSpPr>
          <p:cNvPr id="244" name="Google Shape;244;p39"/>
          <p:cNvSpPr txBox="1"/>
          <p:nvPr/>
        </p:nvSpPr>
        <p:spPr>
          <a:xfrm>
            <a:off x="6212525" y="3912900"/>
            <a:ext cx="2456100" cy="1046700"/>
          </a:xfrm>
          <a:prstGeom prst="rect">
            <a:avLst/>
          </a:prstGeom>
          <a:solidFill>
            <a:srgbClr val="6C01B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The number of reported vulnerabilities in open source codebases is growing each year </a:t>
            </a:r>
            <a:endParaRPr>
              <a:solidFill>
                <a:srgbClr val="FFFFFF"/>
              </a:solidFill>
            </a:endParaRPr>
          </a:p>
        </p:txBody>
      </p:sp>
      <p:sp>
        <p:nvSpPr>
          <p:cNvPr id="245" name="Google Shape;245;p39"/>
          <p:cNvSpPr txBox="1"/>
          <p:nvPr/>
        </p:nvSpPr>
        <p:spPr>
          <a:xfrm>
            <a:off x="2851775" y="4151550"/>
            <a:ext cx="594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2"/>
                </a:solidFill>
              </a:rPr>
              <a:t>+</a:t>
            </a:r>
            <a:endParaRPr b="1" sz="2500">
              <a:solidFill>
                <a:schemeClr val="accent2"/>
              </a:solidFill>
            </a:endParaRPr>
          </a:p>
        </p:txBody>
      </p:sp>
      <p:sp>
        <p:nvSpPr>
          <p:cNvPr id="246" name="Google Shape;246;p39"/>
          <p:cNvSpPr txBox="1"/>
          <p:nvPr/>
        </p:nvSpPr>
        <p:spPr>
          <a:xfrm>
            <a:off x="5755250" y="4151550"/>
            <a:ext cx="391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2"/>
                </a:solidFill>
              </a:rPr>
              <a:t>=</a:t>
            </a:r>
            <a:endParaRPr b="1" sz="2500">
              <a:solidFill>
                <a:schemeClr val="accent2"/>
              </a:solidFill>
            </a:endParaRPr>
          </a:p>
        </p:txBody>
      </p:sp>
      <p:pic>
        <p:nvPicPr>
          <p:cNvPr id="247" name="Google Shape;247;p39"/>
          <p:cNvPicPr preferRelativeResize="0"/>
          <p:nvPr/>
        </p:nvPicPr>
        <p:blipFill>
          <a:blip r:embed="rId4">
            <a:alphaModFix/>
          </a:blip>
          <a:stretch>
            <a:fillRect/>
          </a:stretch>
        </p:blipFill>
        <p:spPr>
          <a:xfrm>
            <a:off x="3224113" y="2114049"/>
            <a:ext cx="2456024" cy="1523886"/>
          </a:xfrm>
          <a:prstGeom prst="rect">
            <a:avLst/>
          </a:prstGeom>
          <a:noFill/>
          <a:ln>
            <a:noFill/>
          </a:ln>
        </p:spPr>
      </p:pic>
      <p:pic>
        <p:nvPicPr>
          <p:cNvPr id="248" name="Google Shape;248;p39"/>
          <p:cNvPicPr preferRelativeResize="0"/>
          <p:nvPr/>
        </p:nvPicPr>
        <p:blipFill>
          <a:blip r:embed="rId5">
            <a:alphaModFix/>
          </a:blip>
          <a:stretch>
            <a:fillRect/>
          </a:stretch>
        </p:blipFill>
        <p:spPr>
          <a:xfrm>
            <a:off x="914176" y="2129988"/>
            <a:ext cx="1601878" cy="1554475"/>
          </a:xfrm>
          <a:prstGeom prst="rect">
            <a:avLst/>
          </a:prstGeom>
          <a:noFill/>
          <a:ln>
            <a:noFill/>
          </a:ln>
        </p:spPr>
      </p:pic>
      <p:sp>
        <p:nvSpPr>
          <p:cNvPr id="249" name="Google Shape;249;p39"/>
          <p:cNvSpPr txBox="1"/>
          <p:nvPr/>
        </p:nvSpPr>
        <p:spPr>
          <a:xfrm>
            <a:off x="691425" y="3540250"/>
            <a:ext cx="2160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02122"/>
                </a:solidFill>
              </a:rPr>
              <a:t>Source: Github State of the Octoverse 2020</a:t>
            </a:r>
            <a:endParaRPr sz="800">
              <a:solidFill>
                <a:srgbClr val="202122"/>
              </a:solidFill>
            </a:endParaRPr>
          </a:p>
        </p:txBody>
      </p:sp>
      <p:sp>
        <p:nvSpPr>
          <p:cNvPr id="250" name="Google Shape;250;p39"/>
          <p:cNvSpPr txBox="1"/>
          <p:nvPr/>
        </p:nvSpPr>
        <p:spPr>
          <a:xfrm>
            <a:off x="3371975" y="3540250"/>
            <a:ext cx="2160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02122"/>
                </a:solidFill>
              </a:rPr>
              <a:t>Source: Github State of the Octoverse 2020</a:t>
            </a:r>
            <a:endParaRPr sz="800">
              <a:solidFill>
                <a:srgbClr val="202122"/>
              </a:solidFill>
            </a:endParaRPr>
          </a:p>
        </p:txBody>
      </p:sp>
      <p:sp>
        <p:nvSpPr>
          <p:cNvPr id="251" name="Google Shape;251;p39"/>
          <p:cNvSpPr txBox="1"/>
          <p:nvPr/>
        </p:nvSpPr>
        <p:spPr>
          <a:xfrm>
            <a:off x="6146450" y="3540250"/>
            <a:ext cx="289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02122"/>
                </a:solidFill>
              </a:rPr>
              <a:t>Source: Whitesource State of Open Source Security 2021 </a:t>
            </a:r>
            <a:endParaRPr sz="800">
              <a:solidFill>
                <a:srgbClr val="20212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311700" y="902225"/>
            <a:ext cx="85206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57" name="Google Shape;257;p40"/>
          <p:cNvSpPr txBox="1"/>
          <p:nvPr>
            <p:ph idx="1" type="body"/>
          </p:nvPr>
        </p:nvSpPr>
        <p:spPr>
          <a:xfrm>
            <a:off x="971550" y="1739625"/>
            <a:ext cx="7200900" cy="29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900">
                <a:solidFill>
                  <a:schemeClr val="accent4"/>
                </a:solidFill>
              </a:rPr>
              <a:t>The </a:t>
            </a:r>
            <a:r>
              <a:rPr b="1" lang="en" sz="1900">
                <a:solidFill>
                  <a:schemeClr val="accent4"/>
                </a:solidFill>
              </a:rPr>
              <a:t>creation of potentially exploitable vulnerabilities increasingly outpaces the rate at which we can search for and remediate them, and this problem is one that only gets worse with time.</a:t>
            </a:r>
            <a:endParaRPr b="1" sz="1900">
              <a:solidFill>
                <a:schemeClr val="accent4"/>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Security as it is practiced now does not scale. And we have reasons to believe this will only get worse for defenders. </a:t>
            </a:r>
            <a:endParaRPr b="1" sz="19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1" name="Shape 261"/>
        <p:cNvGrpSpPr/>
        <p:nvPr/>
      </p:nvGrpSpPr>
      <p:grpSpPr>
        <a:xfrm>
          <a:off x="0" y="0"/>
          <a:ext cx="0" cy="0"/>
          <a:chOff x="0" y="0"/>
          <a:chExt cx="0" cy="0"/>
        </a:xfrm>
      </p:grpSpPr>
      <p:sp>
        <p:nvSpPr>
          <p:cNvPr id="262" name="Google Shape;262;p41"/>
          <p:cNvSpPr txBox="1"/>
          <p:nvPr/>
        </p:nvSpPr>
        <p:spPr>
          <a:xfrm>
            <a:off x="782675" y="951450"/>
            <a:ext cx="2854200" cy="12930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Economics of patching vs exploitation benefit threat actors over defenders</a:t>
            </a:r>
            <a:endParaRPr b="1" sz="1800">
              <a:highlight>
                <a:schemeClr val="accent5"/>
              </a:highlight>
            </a:endParaRPr>
          </a:p>
        </p:txBody>
      </p:sp>
      <p:sp>
        <p:nvSpPr>
          <p:cNvPr id="263" name="Google Shape;263;p41"/>
          <p:cNvSpPr txBox="1"/>
          <p:nvPr/>
        </p:nvSpPr>
        <p:spPr>
          <a:xfrm>
            <a:off x="116725" y="3649350"/>
            <a:ext cx="1970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Decreasing time to exploitation of vulns in the wild</a:t>
            </a:r>
            <a:endParaRPr b="1"/>
          </a:p>
        </p:txBody>
      </p:sp>
      <p:sp>
        <p:nvSpPr>
          <p:cNvPr id="264" name="Google Shape;264;p41"/>
          <p:cNvSpPr txBox="1"/>
          <p:nvPr/>
        </p:nvSpPr>
        <p:spPr>
          <a:xfrm>
            <a:off x="2680975" y="2915425"/>
            <a:ext cx="1970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Increased transitive dependencies over time in OSS projects</a:t>
            </a:r>
            <a:endParaRPr b="1"/>
          </a:p>
        </p:txBody>
      </p:sp>
      <p:sp>
        <p:nvSpPr>
          <p:cNvPr id="265" name="Google Shape;265;p41"/>
          <p:cNvSpPr txBox="1"/>
          <p:nvPr/>
        </p:nvSpPr>
        <p:spPr>
          <a:xfrm>
            <a:off x="116725" y="2705125"/>
            <a:ext cx="1695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Threat actors don’t care about CFAA </a:t>
            </a:r>
            <a:endParaRPr b="1"/>
          </a:p>
        </p:txBody>
      </p:sp>
      <p:sp>
        <p:nvSpPr>
          <p:cNvPr id="266" name="Google Shape;266;p41"/>
          <p:cNvSpPr txBox="1"/>
          <p:nvPr/>
        </p:nvSpPr>
        <p:spPr>
          <a:xfrm>
            <a:off x="1819650" y="4179775"/>
            <a:ext cx="2578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Threat actors don’t need multi stakeholder coordination</a:t>
            </a:r>
            <a:endParaRPr b="1"/>
          </a:p>
        </p:txBody>
      </p:sp>
      <p:cxnSp>
        <p:nvCxnSpPr>
          <p:cNvPr id="267" name="Google Shape;267;p41"/>
          <p:cNvCxnSpPr/>
          <p:nvPr/>
        </p:nvCxnSpPr>
        <p:spPr>
          <a:xfrm flipH="1">
            <a:off x="867025" y="2393250"/>
            <a:ext cx="195000" cy="357000"/>
          </a:xfrm>
          <a:prstGeom prst="straightConnector1">
            <a:avLst/>
          </a:prstGeom>
          <a:noFill/>
          <a:ln cap="flat" cmpd="sng" w="38100">
            <a:solidFill>
              <a:schemeClr val="dk2"/>
            </a:solidFill>
            <a:prstDash val="solid"/>
            <a:round/>
            <a:headEnd len="med" w="med" type="none"/>
            <a:tailEnd len="med" w="med" type="stealth"/>
          </a:ln>
        </p:spPr>
      </p:cxnSp>
      <p:cxnSp>
        <p:nvCxnSpPr>
          <p:cNvPr id="268" name="Google Shape;268;p41"/>
          <p:cNvCxnSpPr/>
          <p:nvPr/>
        </p:nvCxnSpPr>
        <p:spPr>
          <a:xfrm flipH="1">
            <a:off x="1767300" y="2464025"/>
            <a:ext cx="145500" cy="1184700"/>
          </a:xfrm>
          <a:prstGeom prst="straightConnector1">
            <a:avLst/>
          </a:prstGeom>
          <a:noFill/>
          <a:ln cap="flat" cmpd="sng" w="38100">
            <a:solidFill>
              <a:schemeClr val="dk2"/>
            </a:solidFill>
            <a:prstDash val="solid"/>
            <a:round/>
            <a:headEnd len="med" w="med" type="none"/>
            <a:tailEnd len="med" w="med" type="stealth"/>
          </a:ln>
        </p:spPr>
      </p:cxnSp>
      <p:cxnSp>
        <p:nvCxnSpPr>
          <p:cNvPr id="269" name="Google Shape;269;p41"/>
          <p:cNvCxnSpPr/>
          <p:nvPr/>
        </p:nvCxnSpPr>
        <p:spPr>
          <a:xfrm>
            <a:off x="2448875" y="2435050"/>
            <a:ext cx="36600" cy="1779900"/>
          </a:xfrm>
          <a:prstGeom prst="straightConnector1">
            <a:avLst/>
          </a:prstGeom>
          <a:noFill/>
          <a:ln cap="flat" cmpd="sng" w="38100">
            <a:solidFill>
              <a:schemeClr val="dk2"/>
            </a:solidFill>
            <a:prstDash val="solid"/>
            <a:round/>
            <a:headEnd len="med" w="med" type="none"/>
            <a:tailEnd len="med" w="med" type="stealth"/>
          </a:ln>
        </p:spPr>
      </p:cxnSp>
      <p:cxnSp>
        <p:nvCxnSpPr>
          <p:cNvPr id="270" name="Google Shape;270;p41"/>
          <p:cNvCxnSpPr>
            <a:endCxn id="264" idx="0"/>
          </p:cNvCxnSpPr>
          <p:nvPr/>
        </p:nvCxnSpPr>
        <p:spPr>
          <a:xfrm>
            <a:off x="3311275" y="2465125"/>
            <a:ext cx="354900" cy="450300"/>
          </a:xfrm>
          <a:prstGeom prst="straightConnector1">
            <a:avLst/>
          </a:prstGeom>
          <a:noFill/>
          <a:ln cap="flat" cmpd="sng" w="38100">
            <a:solidFill>
              <a:schemeClr val="dk2"/>
            </a:solidFill>
            <a:prstDash val="solid"/>
            <a:round/>
            <a:headEnd len="med" w="med" type="none"/>
            <a:tailEnd len="med" w="med" type="stealth"/>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nvSpPr>
        <p:spPr>
          <a:xfrm>
            <a:off x="5245250" y="3457275"/>
            <a:ext cx="2854200" cy="1293000"/>
          </a:xfrm>
          <a:prstGeom prst="rect">
            <a:avLst/>
          </a:prstGeom>
          <a:solidFill>
            <a:schemeClr val="accent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Dual use nature of scalable bug hunting methods can benefit defenders </a:t>
            </a:r>
            <a:r>
              <a:rPr b="1" i="1" lang="en" sz="1800"/>
              <a:t>- or attackers </a:t>
            </a:r>
            <a:endParaRPr b="1" i="1" sz="1800"/>
          </a:p>
        </p:txBody>
      </p:sp>
      <p:sp>
        <p:nvSpPr>
          <p:cNvPr id="276" name="Google Shape;276;p42"/>
          <p:cNvSpPr txBox="1"/>
          <p:nvPr/>
        </p:nvSpPr>
        <p:spPr>
          <a:xfrm>
            <a:off x="782675" y="951450"/>
            <a:ext cx="2854200" cy="12930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Economics of patching vs exploitation benefit threat actors over defenders</a:t>
            </a:r>
            <a:endParaRPr b="1" sz="1800">
              <a:highlight>
                <a:schemeClr val="accent5"/>
              </a:highlight>
            </a:endParaRPr>
          </a:p>
        </p:txBody>
      </p:sp>
      <p:sp>
        <p:nvSpPr>
          <p:cNvPr id="277" name="Google Shape;277;p42"/>
          <p:cNvSpPr txBox="1"/>
          <p:nvPr/>
        </p:nvSpPr>
        <p:spPr>
          <a:xfrm>
            <a:off x="116725" y="3649350"/>
            <a:ext cx="1970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Decreasing time to exploitation of vulns in the wild</a:t>
            </a:r>
            <a:endParaRPr b="1"/>
          </a:p>
        </p:txBody>
      </p:sp>
      <p:sp>
        <p:nvSpPr>
          <p:cNvPr id="278" name="Google Shape;278;p42"/>
          <p:cNvSpPr txBox="1"/>
          <p:nvPr/>
        </p:nvSpPr>
        <p:spPr>
          <a:xfrm>
            <a:off x="2680975" y="2915425"/>
            <a:ext cx="1970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Increased transitive dependencies over time in OSS projects</a:t>
            </a:r>
            <a:endParaRPr b="1"/>
          </a:p>
        </p:txBody>
      </p:sp>
      <p:sp>
        <p:nvSpPr>
          <p:cNvPr id="279" name="Google Shape;279;p42"/>
          <p:cNvSpPr txBox="1"/>
          <p:nvPr/>
        </p:nvSpPr>
        <p:spPr>
          <a:xfrm>
            <a:off x="6746425" y="1037425"/>
            <a:ext cx="1970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Advancements in automated exploit generation</a:t>
            </a:r>
            <a:endParaRPr b="1"/>
          </a:p>
        </p:txBody>
      </p:sp>
      <p:sp>
        <p:nvSpPr>
          <p:cNvPr id="280" name="Google Shape;280;p42"/>
          <p:cNvSpPr txBox="1"/>
          <p:nvPr/>
        </p:nvSpPr>
        <p:spPr>
          <a:xfrm>
            <a:off x="116725" y="2705125"/>
            <a:ext cx="1695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Threat actors don’t care about CFAA </a:t>
            </a:r>
            <a:endParaRPr b="1"/>
          </a:p>
        </p:txBody>
      </p:sp>
      <p:sp>
        <p:nvSpPr>
          <p:cNvPr id="281" name="Google Shape;281;p42"/>
          <p:cNvSpPr txBox="1"/>
          <p:nvPr/>
        </p:nvSpPr>
        <p:spPr>
          <a:xfrm>
            <a:off x="1819650" y="4179775"/>
            <a:ext cx="2578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Threat actors don’t need multi stakeholder coordination</a:t>
            </a:r>
            <a:endParaRPr b="1"/>
          </a:p>
        </p:txBody>
      </p:sp>
      <p:sp>
        <p:nvSpPr>
          <p:cNvPr id="282" name="Google Shape;282;p42"/>
          <p:cNvSpPr txBox="1"/>
          <p:nvPr/>
        </p:nvSpPr>
        <p:spPr>
          <a:xfrm>
            <a:off x="7086875" y="2025300"/>
            <a:ext cx="1970400" cy="1092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Machine learning advancements in generative language, including code</a:t>
            </a:r>
            <a:r>
              <a:rPr b="1" lang="en" sz="1700"/>
              <a:t> </a:t>
            </a:r>
            <a:endParaRPr b="1" sz="1700"/>
          </a:p>
        </p:txBody>
      </p:sp>
      <p:cxnSp>
        <p:nvCxnSpPr>
          <p:cNvPr id="283" name="Google Shape;283;p42"/>
          <p:cNvCxnSpPr/>
          <p:nvPr/>
        </p:nvCxnSpPr>
        <p:spPr>
          <a:xfrm flipH="1">
            <a:off x="867025" y="2393250"/>
            <a:ext cx="195000" cy="357000"/>
          </a:xfrm>
          <a:prstGeom prst="straightConnector1">
            <a:avLst/>
          </a:prstGeom>
          <a:noFill/>
          <a:ln cap="flat" cmpd="sng" w="38100">
            <a:solidFill>
              <a:schemeClr val="dk2"/>
            </a:solidFill>
            <a:prstDash val="solid"/>
            <a:round/>
            <a:headEnd len="med" w="med" type="none"/>
            <a:tailEnd len="med" w="med" type="stealth"/>
          </a:ln>
        </p:spPr>
      </p:cxnSp>
      <p:cxnSp>
        <p:nvCxnSpPr>
          <p:cNvPr id="284" name="Google Shape;284;p42"/>
          <p:cNvCxnSpPr/>
          <p:nvPr/>
        </p:nvCxnSpPr>
        <p:spPr>
          <a:xfrm flipH="1">
            <a:off x="1767300" y="2464025"/>
            <a:ext cx="145500" cy="1184700"/>
          </a:xfrm>
          <a:prstGeom prst="straightConnector1">
            <a:avLst/>
          </a:prstGeom>
          <a:noFill/>
          <a:ln cap="flat" cmpd="sng" w="38100">
            <a:solidFill>
              <a:schemeClr val="dk2"/>
            </a:solidFill>
            <a:prstDash val="solid"/>
            <a:round/>
            <a:headEnd len="med" w="med" type="none"/>
            <a:tailEnd len="med" w="med" type="stealth"/>
          </a:ln>
        </p:spPr>
      </p:cxnSp>
      <p:cxnSp>
        <p:nvCxnSpPr>
          <p:cNvPr id="285" name="Google Shape;285;p42"/>
          <p:cNvCxnSpPr/>
          <p:nvPr/>
        </p:nvCxnSpPr>
        <p:spPr>
          <a:xfrm>
            <a:off x="2448875" y="2435050"/>
            <a:ext cx="36600" cy="1779900"/>
          </a:xfrm>
          <a:prstGeom prst="straightConnector1">
            <a:avLst/>
          </a:prstGeom>
          <a:noFill/>
          <a:ln cap="flat" cmpd="sng" w="38100">
            <a:solidFill>
              <a:schemeClr val="dk2"/>
            </a:solidFill>
            <a:prstDash val="solid"/>
            <a:round/>
            <a:headEnd len="med" w="med" type="none"/>
            <a:tailEnd len="med" w="med" type="stealth"/>
          </a:ln>
        </p:spPr>
      </p:cxnSp>
      <p:cxnSp>
        <p:nvCxnSpPr>
          <p:cNvPr id="286" name="Google Shape;286;p42"/>
          <p:cNvCxnSpPr>
            <a:endCxn id="278" idx="0"/>
          </p:cNvCxnSpPr>
          <p:nvPr/>
        </p:nvCxnSpPr>
        <p:spPr>
          <a:xfrm>
            <a:off x="3311275" y="2465125"/>
            <a:ext cx="354900" cy="450300"/>
          </a:xfrm>
          <a:prstGeom prst="straightConnector1">
            <a:avLst/>
          </a:prstGeom>
          <a:noFill/>
          <a:ln cap="flat" cmpd="sng" w="38100">
            <a:solidFill>
              <a:schemeClr val="dk2"/>
            </a:solidFill>
            <a:prstDash val="solid"/>
            <a:round/>
            <a:headEnd len="med" w="med" type="none"/>
            <a:tailEnd len="med" w="med" type="stealth"/>
          </a:ln>
        </p:spPr>
      </p:cxnSp>
      <p:sp>
        <p:nvSpPr>
          <p:cNvPr id="287" name="Google Shape;287;p42"/>
          <p:cNvSpPr txBox="1"/>
          <p:nvPr/>
        </p:nvSpPr>
        <p:spPr>
          <a:xfrm>
            <a:off x="4206450" y="1868725"/>
            <a:ext cx="19704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Large-scale fuzzing projects; vuln discovery query languages</a:t>
            </a:r>
            <a:endParaRPr b="1" sz="1700"/>
          </a:p>
        </p:txBody>
      </p:sp>
      <p:sp>
        <p:nvSpPr>
          <p:cNvPr id="288" name="Google Shape;288;p42"/>
          <p:cNvSpPr txBox="1"/>
          <p:nvPr/>
        </p:nvSpPr>
        <p:spPr>
          <a:xfrm>
            <a:off x="4783250" y="951450"/>
            <a:ext cx="1970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Innovations in program analysis</a:t>
            </a:r>
            <a:endParaRPr b="1" sz="1700"/>
          </a:p>
        </p:txBody>
      </p:sp>
      <p:cxnSp>
        <p:nvCxnSpPr>
          <p:cNvPr id="289" name="Google Shape;289;p42"/>
          <p:cNvCxnSpPr/>
          <p:nvPr/>
        </p:nvCxnSpPr>
        <p:spPr>
          <a:xfrm rot="10800000">
            <a:off x="5563850" y="2869850"/>
            <a:ext cx="130500" cy="463500"/>
          </a:xfrm>
          <a:prstGeom prst="straightConnector1">
            <a:avLst/>
          </a:prstGeom>
          <a:noFill/>
          <a:ln cap="flat" cmpd="sng" w="38100">
            <a:solidFill>
              <a:schemeClr val="dk2"/>
            </a:solidFill>
            <a:prstDash val="solid"/>
            <a:round/>
            <a:headEnd len="med" w="med" type="none"/>
            <a:tailEnd len="med" w="med" type="stealth"/>
          </a:ln>
        </p:spPr>
      </p:cxnSp>
      <p:cxnSp>
        <p:nvCxnSpPr>
          <p:cNvPr id="290" name="Google Shape;290;p42"/>
          <p:cNvCxnSpPr/>
          <p:nvPr/>
        </p:nvCxnSpPr>
        <p:spPr>
          <a:xfrm rot="10800000">
            <a:off x="6176825" y="1530050"/>
            <a:ext cx="213000" cy="1803300"/>
          </a:xfrm>
          <a:prstGeom prst="straightConnector1">
            <a:avLst/>
          </a:prstGeom>
          <a:noFill/>
          <a:ln cap="flat" cmpd="sng" w="38100">
            <a:solidFill>
              <a:schemeClr val="dk2"/>
            </a:solidFill>
            <a:prstDash val="solid"/>
            <a:round/>
            <a:headEnd len="med" w="med" type="none"/>
            <a:tailEnd len="med" w="med" type="stealth"/>
          </a:ln>
        </p:spPr>
      </p:cxnSp>
      <p:cxnSp>
        <p:nvCxnSpPr>
          <p:cNvPr id="291" name="Google Shape;291;p42"/>
          <p:cNvCxnSpPr/>
          <p:nvPr/>
        </p:nvCxnSpPr>
        <p:spPr>
          <a:xfrm flipH="1" rot="10800000">
            <a:off x="6844850" y="1725050"/>
            <a:ext cx="211500" cy="1608300"/>
          </a:xfrm>
          <a:prstGeom prst="straightConnector1">
            <a:avLst/>
          </a:prstGeom>
          <a:noFill/>
          <a:ln cap="flat" cmpd="sng" w="38100">
            <a:solidFill>
              <a:schemeClr val="dk2"/>
            </a:solidFill>
            <a:prstDash val="solid"/>
            <a:round/>
            <a:headEnd len="med" w="med" type="none"/>
            <a:tailEnd len="med" w="med" type="stealth"/>
          </a:ln>
        </p:spPr>
      </p:cxnSp>
      <p:cxnSp>
        <p:nvCxnSpPr>
          <p:cNvPr id="292" name="Google Shape;292;p42"/>
          <p:cNvCxnSpPr/>
          <p:nvPr/>
        </p:nvCxnSpPr>
        <p:spPr>
          <a:xfrm flipH="1" rot="10800000">
            <a:off x="7194175" y="2893825"/>
            <a:ext cx="79500" cy="453900"/>
          </a:xfrm>
          <a:prstGeom prst="straightConnector1">
            <a:avLst/>
          </a:prstGeom>
          <a:noFill/>
          <a:ln cap="flat" cmpd="sng" w="38100">
            <a:solidFill>
              <a:schemeClr val="dk2"/>
            </a:solidFill>
            <a:prstDash val="solid"/>
            <a:round/>
            <a:headEnd len="med" w="med" type="none"/>
            <a:tailEnd len="med" w="med" type="stealth"/>
          </a:ln>
        </p:spPr>
      </p:cxnSp>
      <p:sp>
        <p:nvSpPr>
          <p:cNvPr id="293" name="Google Shape;293;p42"/>
          <p:cNvSpPr txBox="1"/>
          <p:nvPr/>
        </p:nvSpPr>
        <p:spPr>
          <a:xfrm>
            <a:off x="1912800" y="203375"/>
            <a:ext cx="7144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highlight>
                  <a:srgbClr val="F6B26B"/>
                </a:highlight>
              </a:rPr>
              <a:t> Uncomfortable truth: </a:t>
            </a:r>
            <a:r>
              <a:rPr b="1" lang="en" sz="1700">
                <a:highlight>
                  <a:srgbClr val="F6B26B"/>
                </a:highlight>
              </a:rPr>
              <a:t>Scalable vuln-finding helps adversaries, too    </a:t>
            </a:r>
            <a:endParaRPr b="1" sz="1700">
              <a:highlight>
                <a:srgbClr val="F6B26B"/>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7" name="Shape 297"/>
        <p:cNvGrpSpPr/>
        <p:nvPr/>
      </p:nvGrpSpPr>
      <p:grpSpPr>
        <a:xfrm>
          <a:off x="0" y="0"/>
          <a:ext cx="0" cy="0"/>
          <a:chOff x="0" y="0"/>
          <a:chExt cx="0" cy="0"/>
        </a:xfrm>
      </p:grpSpPr>
      <p:pic>
        <p:nvPicPr>
          <p:cNvPr id="298" name="Google Shape;298;p43"/>
          <p:cNvPicPr preferRelativeResize="0"/>
          <p:nvPr/>
        </p:nvPicPr>
        <p:blipFill>
          <a:blip r:embed="rId3">
            <a:alphaModFix/>
          </a:blip>
          <a:stretch>
            <a:fillRect/>
          </a:stretch>
        </p:blipFill>
        <p:spPr>
          <a:xfrm>
            <a:off x="1676988" y="-1912500"/>
            <a:ext cx="6079825" cy="8104400"/>
          </a:xfrm>
          <a:prstGeom prst="rect">
            <a:avLst/>
          </a:prstGeom>
          <a:noFill/>
          <a:ln>
            <a:noFill/>
          </a:ln>
        </p:spPr>
      </p:pic>
      <p:sp>
        <p:nvSpPr>
          <p:cNvPr id="299" name="Google Shape;299;p43"/>
          <p:cNvSpPr txBox="1"/>
          <p:nvPr/>
        </p:nvSpPr>
        <p:spPr>
          <a:xfrm>
            <a:off x="903450" y="3944600"/>
            <a:ext cx="7337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rPr>
              <a:t>So how do we reduce vulnerabilities at scale? </a:t>
            </a:r>
            <a:endParaRPr b="1" sz="1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6"/>
          <p:cNvSpPr txBox="1"/>
          <p:nvPr>
            <p:ph idx="1" type="body"/>
          </p:nvPr>
        </p:nvSpPr>
        <p:spPr>
          <a:xfrm>
            <a:off x="666750" y="1107282"/>
            <a:ext cx="7810500" cy="3530400"/>
          </a:xfrm>
          <a:prstGeom prst="rect">
            <a:avLst/>
          </a:prstGeom>
        </p:spPr>
        <p:txBody>
          <a:bodyPr anchorCtr="0" anchor="t" bIns="28575" lIns="57150" spcFirstLastPara="1" rIns="57150" wrap="square" tIns="28575">
            <a:noAutofit/>
          </a:bodyPr>
          <a:lstStyle/>
          <a:p>
            <a:pPr indent="0" lvl="0" marL="0" rtl="0" algn="l">
              <a:spcBef>
                <a:spcPts val="400"/>
              </a:spcBef>
              <a:spcAft>
                <a:spcPts val="0"/>
              </a:spcAft>
              <a:buNone/>
            </a:pPr>
            <a:r>
              <a:rPr lang="en"/>
              <a:t>In this talk: </a:t>
            </a:r>
            <a:endParaRPr/>
          </a:p>
          <a:p>
            <a:pPr indent="0" lvl="0" marL="0" rtl="0" algn="l">
              <a:spcBef>
                <a:spcPts val="400"/>
              </a:spcBef>
              <a:spcAft>
                <a:spcPts val="0"/>
              </a:spcAft>
              <a:buNone/>
            </a:pPr>
            <a:r>
              <a:t/>
            </a:r>
            <a:endParaRPr/>
          </a:p>
          <a:p>
            <a:pPr indent="-323850" lvl="0" marL="457200" rtl="0" algn="l">
              <a:spcBef>
                <a:spcPts val="400"/>
              </a:spcBef>
              <a:spcAft>
                <a:spcPts val="0"/>
              </a:spcAft>
              <a:buSzPts val="1500"/>
              <a:buChar char="●"/>
            </a:pPr>
            <a:r>
              <a:rPr lang="en"/>
              <a:t>About us </a:t>
            </a:r>
            <a:endParaRPr/>
          </a:p>
          <a:p>
            <a:pPr indent="-323850" lvl="0" marL="457200" rtl="0" algn="l">
              <a:spcBef>
                <a:spcPts val="0"/>
              </a:spcBef>
              <a:spcAft>
                <a:spcPts val="0"/>
              </a:spcAft>
              <a:buSzPts val="1500"/>
              <a:buChar char="●"/>
            </a:pPr>
            <a:r>
              <a:rPr lang="en"/>
              <a:t>Lessons learned from the last </a:t>
            </a:r>
            <a:r>
              <a:rPr lang="en"/>
              <a:t>20</a:t>
            </a:r>
            <a:r>
              <a:rPr lang="en"/>
              <a:t> years of coordinating OSS vulnerability disclosure </a:t>
            </a:r>
            <a:endParaRPr/>
          </a:p>
          <a:p>
            <a:pPr indent="-323850" lvl="0" marL="457200" rtl="0" algn="l">
              <a:spcBef>
                <a:spcPts val="0"/>
              </a:spcBef>
              <a:spcAft>
                <a:spcPts val="0"/>
              </a:spcAft>
              <a:buSzPts val="1500"/>
              <a:buChar char="●"/>
            </a:pPr>
            <a:r>
              <a:rPr lang="en"/>
              <a:t>Why securing the open source ecosystem matters </a:t>
            </a:r>
            <a:endParaRPr/>
          </a:p>
          <a:p>
            <a:pPr indent="-323850" lvl="0" marL="457200" rtl="0" algn="l">
              <a:spcBef>
                <a:spcPts val="0"/>
              </a:spcBef>
              <a:spcAft>
                <a:spcPts val="0"/>
              </a:spcAft>
              <a:buSzPts val="1500"/>
              <a:buChar char="●"/>
            </a:pPr>
            <a:r>
              <a:rPr lang="en"/>
              <a:t>Securing OSS at scale has </a:t>
            </a:r>
            <a:r>
              <a:rPr lang="en"/>
              <a:t>several</a:t>
            </a:r>
            <a:r>
              <a:rPr lang="en"/>
              <a:t> unique challenges </a:t>
            </a:r>
            <a:endParaRPr/>
          </a:p>
          <a:p>
            <a:pPr indent="-323850" lvl="0" marL="457200" rtl="0" algn="l">
              <a:spcBef>
                <a:spcPts val="0"/>
              </a:spcBef>
              <a:spcAft>
                <a:spcPts val="0"/>
              </a:spcAft>
              <a:buSzPts val="1500"/>
              <a:buChar char="●"/>
            </a:pPr>
            <a:r>
              <a:rPr lang="en"/>
              <a:t>Threat modelling the open source ecosystem</a:t>
            </a:r>
            <a:endParaRPr/>
          </a:p>
          <a:p>
            <a:pPr indent="-323850" lvl="0" marL="457200" rtl="0" algn="l">
              <a:spcBef>
                <a:spcPts val="0"/>
              </a:spcBef>
              <a:spcAft>
                <a:spcPts val="0"/>
              </a:spcAft>
              <a:buSzPts val="1500"/>
              <a:buChar char="●"/>
            </a:pPr>
            <a:r>
              <a:rPr lang="en"/>
              <a:t>Why the insecurity of the open source ecosystem is accelerating </a:t>
            </a:r>
            <a:endParaRPr/>
          </a:p>
          <a:p>
            <a:pPr indent="-323850" lvl="0" marL="457200" rtl="0" algn="l">
              <a:spcBef>
                <a:spcPts val="0"/>
              </a:spcBef>
              <a:spcAft>
                <a:spcPts val="0"/>
              </a:spcAft>
              <a:buSzPts val="1500"/>
              <a:buChar char="●"/>
            </a:pPr>
            <a:r>
              <a:rPr lang="en"/>
              <a:t>Reducing vulns at scale / what actually helps / coordinated approach / OpenSSF </a:t>
            </a:r>
            <a:endParaRPr/>
          </a:p>
          <a:p>
            <a:pPr indent="-323850" lvl="0" marL="457200" rtl="0" algn="l">
              <a:spcBef>
                <a:spcPts val="0"/>
              </a:spcBef>
              <a:spcAft>
                <a:spcPts val="0"/>
              </a:spcAft>
              <a:buSzPts val="1500"/>
              <a:buChar char="●"/>
            </a:pPr>
            <a:r>
              <a:rPr lang="en"/>
              <a:t>Q&amp;A </a:t>
            </a:r>
            <a:endParaRPr sz="1000">
              <a:latin typeface="Helvetica Neue"/>
              <a:ea typeface="Helvetica Neue"/>
              <a:cs typeface="Helvetica Neue"/>
              <a:sym typeface="Helvetica Neue"/>
            </a:endParaRPr>
          </a:p>
          <a:p>
            <a:pPr indent="0" lvl="0" marL="0" rtl="0" algn="l">
              <a:spcBef>
                <a:spcPts val="400"/>
              </a:spcBef>
              <a:spcAft>
                <a:spcPts val="0"/>
              </a:spcAft>
              <a:buNone/>
            </a:pPr>
            <a:r>
              <a:t/>
            </a:r>
            <a:endParaRPr/>
          </a:p>
          <a:p>
            <a:pPr indent="0" lvl="0" marL="0" rtl="0" algn="l">
              <a:spcBef>
                <a:spcPts val="400"/>
              </a:spcBef>
              <a:spcAft>
                <a:spcPts val="400"/>
              </a:spcAft>
              <a:buNone/>
            </a:pPr>
            <a:r>
              <a:t/>
            </a:r>
            <a:endParaRPr/>
          </a:p>
        </p:txBody>
      </p:sp>
      <p:pic>
        <p:nvPicPr>
          <p:cNvPr id="120" name="Google Shape;120;p26"/>
          <p:cNvPicPr preferRelativeResize="0"/>
          <p:nvPr/>
        </p:nvPicPr>
        <p:blipFill>
          <a:blip r:embed="rId3">
            <a:alphaModFix/>
          </a:blip>
          <a:stretch>
            <a:fillRect/>
          </a:stretch>
        </p:blipFill>
        <p:spPr>
          <a:xfrm>
            <a:off x="8286013" y="3722875"/>
            <a:ext cx="746085" cy="1105479"/>
          </a:xfrm>
          <a:prstGeom prst="rect">
            <a:avLst/>
          </a:prstGeom>
          <a:noFill/>
          <a:ln>
            <a:noFill/>
          </a:ln>
        </p:spPr>
      </p:pic>
      <p:pic>
        <p:nvPicPr>
          <p:cNvPr id="121" name="Google Shape;121;p26"/>
          <p:cNvPicPr preferRelativeResize="0"/>
          <p:nvPr/>
        </p:nvPicPr>
        <p:blipFill>
          <a:blip r:embed="rId4">
            <a:alphaModFix/>
          </a:blip>
          <a:stretch>
            <a:fillRect/>
          </a:stretch>
        </p:blipFill>
        <p:spPr>
          <a:xfrm>
            <a:off x="3452725" y="3637588"/>
            <a:ext cx="1962150" cy="1400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4"/>
          <p:cNvSpPr txBox="1"/>
          <p:nvPr>
            <p:ph idx="1" type="body"/>
          </p:nvPr>
        </p:nvSpPr>
        <p:spPr>
          <a:xfrm>
            <a:off x="666750" y="925675"/>
            <a:ext cx="7810500" cy="437100"/>
          </a:xfrm>
          <a:prstGeom prst="rect">
            <a:avLst/>
          </a:prstGeom>
        </p:spPr>
        <p:txBody>
          <a:bodyPr anchorCtr="0" anchor="t" bIns="28575" lIns="57150" spcFirstLastPara="1" rIns="57150" wrap="square" tIns="28575">
            <a:noAutofit/>
          </a:bodyPr>
          <a:lstStyle/>
          <a:p>
            <a:pPr indent="0" lvl="0" marL="0" rtl="0" algn="l">
              <a:spcBef>
                <a:spcPts val="400"/>
              </a:spcBef>
              <a:spcAft>
                <a:spcPts val="400"/>
              </a:spcAft>
              <a:buNone/>
            </a:pPr>
            <a:r>
              <a:rPr b="1" lang="en" sz="2000"/>
              <a:t>How do we reduce </a:t>
            </a:r>
            <a:r>
              <a:rPr b="1" lang="en" sz="2000"/>
              <a:t>vulnerabilities</a:t>
            </a:r>
            <a:r>
              <a:rPr b="1" lang="en" sz="2000"/>
              <a:t> at scale? </a:t>
            </a:r>
            <a:endParaRPr b="1" sz="2000"/>
          </a:p>
        </p:txBody>
      </p:sp>
      <p:grpSp>
        <p:nvGrpSpPr>
          <p:cNvPr id="305" name="Google Shape;305;p44"/>
          <p:cNvGrpSpPr/>
          <p:nvPr/>
        </p:nvGrpSpPr>
        <p:grpSpPr>
          <a:xfrm>
            <a:off x="5632317" y="1652642"/>
            <a:ext cx="3305700" cy="3020156"/>
            <a:chOff x="5632317" y="1189775"/>
            <a:chExt cx="3305700" cy="3483054"/>
          </a:xfrm>
        </p:grpSpPr>
        <p:sp>
          <p:nvSpPr>
            <p:cNvPr id="306" name="Google Shape;306;p44"/>
            <p:cNvSpPr/>
            <p:nvPr/>
          </p:nvSpPr>
          <p:spPr>
            <a:xfrm>
              <a:off x="5632317" y="1189775"/>
              <a:ext cx="3305700" cy="669000"/>
            </a:xfrm>
            <a:prstGeom prst="chevron">
              <a:avLst>
                <a:gd fmla="val 50000" name="adj"/>
              </a:avLst>
            </a:prstGeom>
            <a:solidFill>
              <a:srgbClr val="9225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DETECT</a:t>
              </a:r>
              <a:endParaRPr>
                <a:solidFill>
                  <a:srgbClr val="FFFFFF"/>
                </a:solidFill>
                <a:latin typeface="Roboto"/>
                <a:ea typeface="Roboto"/>
                <a:cs typeface="Roboto"/>
                <a:sym typeface="Roboto"/>
              </a:endParaRPr>
            </a:p>
          </p:txBody>
        </p:sp>
        <p:sp>
          <p:nvSpPr>
            <p:cNvPr id="307" name="Google Shape;307;p44"/>
            <p:cNvSpPr txBox="1"/>
            <p:nvPr/>
          </p:nvSpPr>
          <p:spPr>
            <a:xfrm>
              <a:off x="6167077" y="2057129"/>
              <a:ext cx="25410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Improve coordinated vulnerability disclosure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Software Bill of Materials, security </a:t>
              </a:r>
              <a:r>
                <a:rPr lang="en" sz="1200">
                  <a:latin typeface="Roboto"/>
                  <a:ea typeface="Roboto"/>
                  <a:cs typeface="Roboto"/>
                  <a:sym typeface="Roboto"/>
                </a:rPr>
                <a:t>advisories</a:t>
              </a:r>
              <a:r>
                <a:rPr lang="en" sz="1200">
                  <a:latin typeface="Roboto"/>
                  <a:ea typeface="Roboto"/>
                  <a:cs typeface="Roboto"/>
                  <a:sym typeface="Roboto"/>
                </a:rPr>
                <a:t>, and CVE improvements</a:t>
              </a:r>
              <a:endParaRPr sz="1200">
                <a:latin typeface="Roboto"/>
                <a:ea typeface="Roboto"/>
                <a:cs typeface="Roboto"/>
                <a:sym typeface="Roboto"/>
              </a:endParaRPr>
            </a:p>
            <a:p>
              <a:pPr indent="0" lvl="0" marL="457200" rtl="0" algn="l">
                <a:lnSpc>
                  <a:spcPct val="115000"/>
                </a:lnSpc>
                <a:spcBef>
                  <a:spcPts val="0"/>
                </a:spcBef>
                <a:spcAft>
                  <a:spcPts val="0"/>
                </a:spcAft>
                <a:buNone/>
              </a:pPr>
              <a:r>
                <a:t/>
              </a:r>
              <a:endParaRPr sz="1200">
                <a:latin typeface="Roboto"/>
                <a:ea typeface="Roboto"/>
                <a:cs typeface="Roboto"/>
                <a:sym typeface="Roboto"/>
              </a:endParaRPr>
            </a:p>
          </p:txBody>
        </p:sp>
      </p:grpSp>
      <p:grpSp>
        <p:nvGrpSpPr>
          <p:cNvPr id="308" name="Google Shape;308;p44"/>
          <p:cNvGrpSpPr/>
          <p:nvPr/>
        </p:nvGrpSpPr>
        <p:grpSpPr>
          <a:xfrm>
            <a:off x="0" y="1652828"/>
            <a:ext cx="3546900" cy="3019970"/>
            <a:chOff x="0" y="1189989"/>
            <a:chExt cx="3546900" cy="3482840"/>
          </a:xfrm>
        </p:grpSpPr>
        <p:sp>
          <p:nvSpPr>
            <p:cNvPr id="309" name="Google Shape;309;p44"/>
            <p:cNvSpPr/>
            <p:nvPr/>
          </p:nvSpPr>
          <p:spPr>
            <a:xfrm>
              <a:off x="0" y="1189989"/>
              <a:ext cx="3546900" cy="669000"/>
            </a:xfrm>
            <a:prstGeom prst="homePlate">
              <a:avLst>
                <a:gd fmla="val 50000" name="adj"/>
              </a:avLst>
            </a:prstGeom>
            <a:solidFill>
              <a:srgbClr val="5515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PREVENT</a:t>
              </a:r>
              <a:endParaRPr>
                <a:solidFill>
                  <a:srgbClr val="FFFFFF"/>
                </a:solidFill>
                <a:latin typeface="Roboto"/>
                <a:ea typeface="Roboto"/>
                <a:cs typeface="Roboto"/>
                <a:sym typeface="Roboto"/>
              </a:endParaRPr>
            </a:p>
          </p:txBody>
        </p:sp>
        <p:sp>
          <p:nvSpPr>
            <p:cNvPr id="310" name="Google Shape;310;p44"/>
            <p:cNvSpPr txBox="1"/>
            <p:nvPr/>
          </p:nvSpPr>
          <p:spPr>
            <a:xfrm>
              <a:off x="655349" y="2057129"/>
              <a:ext cx="25179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Prevent classes of bugs from being possible at all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Threat model to understand systemic architectural </a:t>
              </a:r>
              <a:r>
                <a:rPr lang="en" sz="1200">
                  <a:latin typeface="Roboto"/>
                  <a:ea typeface="Roboto"/>
                  <a:cs typeface="Roboto"/>
                  <a:sym typeface="Roboto"/>
                </a:rPr>
                <a:t>security</a:t>
              </a:r>
              <a:r>
                <a:rPr lang="en" sz="1200">
                  <a:latin typeface="Roboto"/>
                  <a:ea typeface="Roboto"/>
                  <a:cs typeface="Roboto"/>
                  <a:sym typeface="Roboto"/>
                </a:rPr>
                <a:t> risks &amp; </a:t>
              </a:r>
              <a:r>
                <a:rPr lang="en" sz="1200">
                  <a:latin typeface="Roboto"/>
                  <a:ea typeface="Roboto"/>
                  <a:cs typeface="Roboto"/>
                  <a:sym typeface="Roboto"/>
                </a:rPr>
                <a:t>design</a:t>
              </a:r>
              <a:r>
                <a:rPr lang="en" sz="1200">
                  <a:latin typeface="Roboto"/>
                  <a:ea typeface="Roboto"/>
                  <a:cs typeface="Roboto"/>
                  <a:sym typeface="Roboto"/>
                </a:rPr>
                <a:t> with security in mind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Concentrate </a:t>
              </a:r>
              <a:r>
                <a:rPr lang="en" sz="1200">
                  <a:latin typeface="Roboto"/>
                  <a:ea typeface="Roboto"/>
                  <a:cs typeface="Roboto"/>
                  <a:sym typeface="Roboto"/>
                </a:rPr>
                <a:t>resources</a:t>
              </a:r>
              <a:r>
                <a:rPr lang="en" sz="1200">
                  <a:latin typeface="Roboto"/>
                  <a:ea typeface="Roboto"/>
                  <a:cs typeface="Roboto"/>
                  <a:sym typeface="Roboto"/>
                </a:rPr>
                <a:t> on securing </a:t>
              </a:r>
              <a:r>
                <a:rPr lang="en" sz="1200">
                  <a:latin typeface="Roboto"/>
                  <a:ea typeface="Roboto"/>
                  <a:cs typeface="Roboto"/>
                  <a:sym typeface="Roboto"/>
                </a:rPr>
                <a:t>the</a:t>
              </a:r>
              <a:r>
                <a:rPr lang="en" sz="1200">
                  <a:latin typeface="Roboto"/>
                  <a:ea typeface="Roboto"/>
                  <a:cs typeface="Roboto"/>
                  <a:sym typeface="Roboto"/>
                </a:rPr>
                <a:t> most critical libraries, components, and projects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grpSp>
        <p:nvGrpSpPr>
          <p:cNvPr id="311" name="Google Shape;311;p44"/>
          <p:cNvGrpSpPr/>
          <p:nvPr/>
        </p:nvGrpSpPr>
        <p:grpSpPr>
          <a:xfrm>
            <a:off x="2944204" y="1652642"/>
            <a:ext cx="3305700" cy="3020156"/>
            <a:chOff x="2944204" y="1189775"/>
            <a:chExt cx="3305700" cy="3483054"/>
          </a:xfrm>
        </p:grpSpPr>
        <p:sp>
          <p:nvSpPr>
            <p:cNvPr id="312" name="Google Shape;312;p44"/>
            <p:cNvSpPr/>
            <p:nvPr/>
          </p:nvSpPr>
          <p:spPr>
            <a:xfrm>
              <a:off x="2944204" y="1189775"/>
              <a:ext cx="3305700" cy="669000"/>
            </a:xfrm>
            <a:prstGeom prst="chevron">
              <a:avLst>
                <a:gd fmla="val 50000" name="adj"/>
              </a:avLst>
            </a:prstGeom>
            <a:solidFill>
              <a:srgbClr val="761E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FIND</a:t>
              </a:r>
              <a:endParaRPr>
                <a:solidFill>
                  <a:srgbClr val="FFFFFF"/>
                </a:solidFill>
                <a:latin typeface="Roboto"/>
                <a:ea typeface="Roboto"/>
                <a:cs typeface="Roboto"/>
                <a:sym typeface="Roboto"/>
              </a:endParaRPr>
            </a:p>
          </p:txBody>
        </p:sp>
        <p:sp>
          <p:nvSpPr>
            <p:cNvPr id="313" name="Google Shape;313;p44"/>
            <p:cNvSpPr txBox="1"/>
            <p:nvPr/>
          </p:nvSpPr>
          <p:spPr>
            <a:xfrm>
              <a:off x="3478950" y="2057129"/>
              <a:ext cx="25053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Integrate </a:t>
              </a:r>
              <a:r>
                <a:rPr lang="en" sz="1200">
                  <a:latin typeface="Roboto"/>
                  <a:ea typeface="Roboto"/>
                  <a:cs typeface="Roboto"/>
                  <a:sym typeface="Roboto"/>
                </a:rPr>
                <a:t>security</a:t>
              </a:r>
              <a:r>
                <a:rPr lang="en" sz="1200">
                  <a:latin typeface="Roboto"/>
                  <a:ea typeface="Roboto"/>
                  <a:cs typeface="Roboto"/>
                  <a:sym typeface="Roboto"/>
                </a:rPr>
                <a:t> tooling into your build pipeline (Static analysis, Fuzzing, etc)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Perform enhanced testing (manual code review, third-party security audit, formal </a:t>
              </a:r>
              <a:r>
                <a:rPr lang="en" sz="1200">
                  <a:latin typeface="Roboto"/>
                  <a:ea typeface="Roboto"/>
                  <a:cs typeface="Roboto"/>
                  <a:sym typeface="Roboto"/>
                </a:rPr>
                <a:t>verification</a:t>
              </a:r>
              <a:r>
                <a:rPr lang="en" sz="1200">
                  <a:latin typeface="Roboto"/>
                  <a:ea typeface="Roboto"/>
                  <a:cs typeface="Roboto"/>
                  <a:sym typeface="Roboto"/>
                </a:rPr>
                <a:t>) for priority codebases </a:t>
              </a:r>
              <a:endParaRPr sz="1200">
                <a:latin typeface="Roboto"/>
                <a:ea typeface="Roboto"/>
                <a:cs typeface="Roboto"/>
                <a:sym typeface="Roboto"/>
              </a:endParaRPr>
            </a:p>
            <a:p>
              <a:pPr indent="0" lvl="0" marL="457200" rtl="0" algn="l">
                <a:lnSpc>
                  <a:spcPct val="115000"/>
                </a:lnSpc>
                <a:spcBef>
                  <a:spcPts val="0"/>
                </a:spcBef>
                <a:spcAft>
                  <a:spcPts val="0"/>
                </a:spcAft>
                <a:buNone/>
              </a:pPr>
              <a:r>
                <a:t/>
              </a:r>
              <a:endParaRPr sz="1200">
                <a:latin typeface="Roboto"/>
                <a:ea typeface="Roboto"/>
                <a:cs typeface="Roboto"/>
                <a:sym typeface="Roboto"/>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343D"/>
        </a:solidFill>
      </p:bgPr>
    </p:bg>
    <p:spTree>
      <p:nvGrpSpPr>
        <p:cNvPr id="317" name="Shape 317"/>
        <p:cNvGrpSpPr/>
        <p:nvPr/>
      </p:nvGrpSpPr>
      <p:grpSpPr>
        <a:xfrm>
          <a:off x="0" y="0"/>
          <a:ext cx="0" cy="0"/>
          <a:chOff x="0" y="0"/>
          <a:chExt cx="0" cy="0"/>
        </a:xfrm>
      </p:grpSpPr>
      <p:pic>
        <p:nvPicPr>
          <p:cNvPr id="318" name="Google Shape;318;p45"/>
          <p:cNvPicPr preferRelativeResize="0"/>
          <p:nvPr/>
        </p:nvPicPr>
        <p:blipFill>
          <a:blip r:embed="rId3">
            <a:alphaModFix/>
          </a:blip>
          <a:stretch>
            <a:fillRect/>
          </a:stretch>
        </p:blipFill>
        <p:spPr>
          <a:xfrm>
            <a:off x="6979729" y="129154"/>
            <a:ext cx="2043903" cy="787727"/>
          </a:xfrm>
          <a:prstGeom prst="rect">
            <a:avLst/>
          </a:prstGeom>
          <a:noFill/>
          <a:ln>
            <a:noFill/>
          </a:ln>
        </p:spPr>
      </p:pic>
      <p:sp>
        <p:nvSpPr>
          <p:cNvPr id="319" name="Google Shape;319;p45"/>
          <p:cNvSpPr txBox="1"/>
          <p:nvPr/>
        </p:nvSpPr>
        <p:spPr>
          <a:xfrm>
            <a:off x="375775" y="1755200"/>
            <a:ext cx="7936800" cy="13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100">
                <a:solidFill>
                  <a:srgbClr val="FFFFFF"/>
                </a:solidFill>
              </a:rPr>
              <a:t>What ACTUALLY helps secure OSS</a:t>
            </a:r>
            <a:endParaRPr b="1" sz="41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6"/>
          <p:cNvSpPr txBox="1"/>
          <p:nvPr>
            <p:ph type="title"/>
          </p:nvPr>
        </p:nvSpPr>
        <p:spPr>
          <a:xfrm>
            <a:off x="311700" y="9022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 </a:t>
            </a:r>
            <a:endParaRPr/>
          </a:p>
        </p:txBody>
      </p:sp>
      <p:pic>
        <p:nvPicPr>
          <p:cNvPr id="325" name="Google Shape;325;p46"/>
          <p:cNvPicPr preferRelativeResize="0"/>
          <p:nvPr/>
        </p:nvPicPr>
        <p:blipFill>
          <a:blip r:embed="rId3">
            <a:alphaModFix/>
          </a:blip>
          <a:stretch>
            <a:fillRect/>
          </a:stretch>
        </p:blipFill>
        <p:spPr>
          <a:xfrm>
            <a:off x="8286013" y="3722875"/>
            <a:ext cx="746085" cy="1105479"/>
          </a:xfrm>
          <a:prstGeom prst="rect">
            <a:avLst/>
          </a:prstGeom>
          <a:noFill/>
          <a:ln>
            <a:noFill/>
          </a:ln>
        </p:spPr>
      </p:pic>
      <p:sp>
        <p:nvSpPr>
          <p:cNvPr id="326" name="Google Shape;326;p46"/>
          <p:cNvSpPr txBox="1"/>
          <p:nvPr>
            <p:ph type="title"/>
          </p:nvPr>
        </p:nvSpPr>
        <p:spPr>
          <a:xfrm>
            <a:off x="311700" y="9022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b="1" lang="en">
                <a:latin typeface="Arial"/>
                <a:ea typeface="Arial"/>
                <a:cs typeface="Arial"/>
                <a:sym typeface="Arial"/>
              </a:rPr>
              <a:t>“Groundbreaking” idea</a:t>
            </a:r>
            <a:endParaRPr b="1">
              <a:latin typeface="Arial"/>
              <a:ea typeface="Arial"/>
              <a:cs typeface="Arial"/>
              <a:sym typeface="Arial"/>
            </a:endParaRPr>
          </a:p>
        </p:txBody>
      </p:sp>
      <p:sp>
        <p:nvSpPr>
          <p:cNvPr id="327" name="Google Shape;327;p46"/>
          <p:cNvSpPr txBox="1"/>
          <p:nvPr>
            <p:ph idx="1" type="body"/>
          </p:nvPr>
        </p:nvSpPr>
        <p:spPr>
          <a:xfrm>
            <a:off x="311700" y="1574950"/>
            <a:ext cx="8520600" cy="190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600"/>
              <a:t>“</a:t>
            </a:r>
            <a:r>
              <a:rPr i="1" lang="en" sz="1600"/>
              <a:t>If you use software from a project, maybe you could </a:t>
            </a:r>
            <a:r>
              <a:rPr i="1" lang="en" sz="1600">
                <a:solidFill>
                  <a:srgbClr val="FF0000"/>
                </a:solidFill>
              </a:rPr>
              <a:t>contribute </a:t>
            </a:r>
            <a:r>
              <a:rPr i="1" lang="en" sz="1600"/>
              <a:t>back to that project?”</a:t>
            </a:r>
            <a:endParaRPr i="1" sz="1600"/>
          </a:p>
          <a:p>
            <a:pPr indent="-317500" lvl="0" marL="457200" rtl="0" algn="l">
              <a:spcBef>
                <a:spcPts val="0"/>
              </a:spcBef>
              <a:spcAft>
                <a:spcPts val="0"/>
              </a:spcAft>
              <a:buSzPts val="1400"/>
              <a:buChar char="-"/>
            </a:pPr>
            <a:r>
              <a:rPr lang="en"/>
              <a:t>A very wise person</a:t>
            </a:r>
            <a:endParaRPr/>
          </a:p>
        </p:txBody>
      </p:sp>
      <p:pic>
        <p:nvPicPr>
          <p:cNvPr id="328" name="Google Shape;328;p46"/>
          <p:cNvPicPr preferRelativeResize="0"/>
          <p:nvPr/>
        </p:nvPicPr>
        <p:blipFill>
          <a:blip r:embed="rId4">
            <a:alphaModFix/>
          </a:blip>
          <a:stretch>
            <a:fillRect/>
          </a:stretch>
        </p:blipFill>
        <p:spPr>
          <a:xfrm>
            <a:off x="3141275" y="3018600"/>
            <a:ext cx="2533650" cy="1809750"/>
          </a:xfrm>
          <a:prstGeom prst="rect">
            <a:avLst/>
          </a:prstGeom>
          <a:noFill/>
          <a:ln>
            <a:noFill/>
          </a:ln>
        </p:spPr>
      </p:pic>
      <p:sp>
        <p:nvSpPr>
          <p:cNvPr id="329" name="Google Shape;329;p46"/>
          <p:cNvSpPr txBox="1"/>
          <p:nvPr/>
        </p:nvSpPr>
        <p:spPr>
          <a:xfrm>
            <a:off x="311025" y="4820825"/>
            <a:ext cx="1679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Image - </a:t>
            </a:r>
            <a:r>
              <a:rPr lang="en" sz="1000" u="sng">
                <a:solidFill>
                  <a:schemeClr val="hlink"/>
                </a:solidFill>
                <a:hlinkClick r:id="rId5"/>
              </a:rPr>
              <a:t>Blown Cat</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7"/>
          <p:cNvSpPr txBox="1"/>
          <p:nvPr>
            <p:ph idx="1" type="body"/>
          </p:nvPr>
        </p:nvSpPr>
        <p:spPr>
          <a:xfrm>
            <a:off x="666750" y="1000675"/>
            <a:ext cx="8193300" cy="3637200"/>
          </a:xfrm>
          <a:prstGeom prst="rect">
            <a:avLst/>
          </a:prstGeom>
        </p:spPr>
        <p:txBody>
          <a:bodyPr anchorCtr="0" anchor="t" bIns="28575" lIns="57150" spcFirstLastPara="1" rIns="57150" wrap="square" tIns="28575">
            <a:noAutofit/>
          </a:bodyPr>
          <a:lstStyle/>
          <a:p>
            <a:pPr indent="0" lvl="0" marL="0" rtl="0" algn="l">
              <a:lnSpc>
                <a:spcPct val="115000"/>
              </a:lnSpc>
              <a:spcBef>
                <a:spcPts val="0"/>
              </a:spcBef>
              <a:spcAft>
                <a:spcPts val="0"/>
              </a:spcAft>
              <a:buNone/>
            </a:pPr>
            <a:r>
              <a:rPr b="1" lang="en" sz="2300">
                <a:latin typeface="Helvetica Neue"/>
                <a:ea typeface="Helvetica Neue"/>
                <a:cs typeface="Helvetica Neue"/>
                <a:sym typeface="Helvetica Neue"/>
              </a:rPr>
              <a:t>What is needed to make open source more secure? </a:t>
            </a:r>
            <a:br>
              <a:rPr b="1" lang="en" sz="1800">
                <a:latin typeface="Helvetica Neue"/>
                <a:ea typeface="Helvetica Neue"/>
                <a:cs typeface="Helvetica Neue"/>
                <a:sym typeface="Helvetica Neue"/>
              </a:rPr>
            </a:br>
            <a:endParaRPr b="1" sz="1400">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sz="1400">
                <a:highlight>
                  <a:schemeClr val="accent4"/>
                </a:highlight>
                <a:latin typeface="Helvetica Neue"/>
                <a:ea typeface="Helvetica Neue"/>
                <a:cs typeface="Helvetica Neue"/>
                <a:sym typeface="Helvetica Neue"/>
              </a:rPr>
              <a:t>Threat model</a:t>
            </a:r>
            <a:r>
              <a:rPr b="1" lang="en" sz="1400">
                <a:latin typeface="Helvetica Neue"/>
                <a:ea typeface="Helvetica Neue"/>
                <a:cs typeface="Helvetica Neue"/>
                <a:sym typeface="Helvetica Neue"/>
              </a:rPr>
              <a:t> </a:t>
            </a:r>
            <a:r>
              <a:rPr lang="en" sz="1400"/>
              <a:t>to understand the many places &amp; times at which a project can be compromised. </a:t>
            </a:r>
            <a:endParaRPr sz="1400">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 sz="1400">
                <a:latin typeface="Helvetica Neue"/>
                <a:ea typeface="Helvetica Neue"/>
                <a:cs typeface="Helvetica Neue"/>
                <a:sym typeface="Helvetica Neue"/>
              </a:rPr>
              <a:t>Data-driven </a:t>
            </a:r>
            <a:r>
              <a:rPr b="1" lang="en" sz="1400">
                <a:highlight>
                  <a:schemeClr val="accent4"/>
                </a:highlight>
                <a:latin typeface="Helvetica Neue"/>
                <a:ea typeface="Helvetica Neue"/>
                <a:cs typeface="Helvetica Neue"/>
                <a:sym typeface="Helvetica Neue"/>
              </a:rPr>
              <a:t>identification of the world’s most critical open source projects</a:t>
            </a:r>
            <a:r>
              <a:rPr lang="en" sz="1400">
                <a:latin typeface="Helvetica Neue"/>
                <a:ea typeface="Helvetica Neue"/>
                <a:cs typeface="Helvetica Neue"/>
                <a:sym typeface="Helvetica Neue"/>
              </a:rPr>
              <a:t> </a:t>
            </a:r>
            <a:endParaRPr sz="1400">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 sz="1400">
                <a:highlight>
                  <a:schemeClr val="dk1"/>
                </a:highlight>
                <a:latin typeface="Helvetica Neue"/>
                <a:ea typeface="Helvetica Neue"/>
                <a:cs typeface="Helvetica Neue"/>
                <a:sym typeface="Helvetica Neue"/>
              </a:rPr>
              <a:t>Interventions to </a:t>
            </a:r>
            <a:r>
              <a:rPr b="1" lang="en" sz="1400">
                <a:highlight>
                  <a:schemeClr val="accent4"/>
                </a:highlight>
                <a:latin typeface="Helvetica Neue"/>
                <a:ea typeface="Helvetica Neue"/>
                <a:cs typeface="Helvetica Neue"/>
                <a:sym typeface="Helvetica Neue"/>
              </a:rPr>
              <a:t>prevent vulnerabilities in the first place</a:t>
            </a:r>
            <a:r>
              <a:rPr lang="en" sz="1400">
                <a:latin typeface="Helvetica Neue"/>
                <a:ea typeface="Helvetica Neue"/>
                <a:cs typeface="Helvetica Neue"/>
                <a:sym typeface="Helvetica Neue"/>
              </a:rPr>
              <a:t>, introduced at various parts of SDLC </a:t>
            </a:r>
            <a:endParaRPr sz="1400">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b="1" lang="en" sz="1400">
                <a:highlight>
                  <a:schemeClr val="accent4"/>
                </a:highlight>
              </a:rPr>
              <a:t>Preventing inherited security debt</a:t>
            </a:r>
            <a:r>
              <a:rPr b="1" lang="en" sz="1400"/>
              <a:t> </a:t>
            </a:r>
            <a:r>
              <a:rPr lang="en" sz="1400"/>
              <a:t>through tools that can help developers obtain and users assess the security of a project (such as the CII Best Practices badge)</a:t>
            </a:r>
            <a:endParaRPr sz="1400">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 sz="1400">
                <a:latin typeface="Helvetica Neue"/>
                <a:ea typeface="Helvetica Neue"/>
                <a:cs typeface="Helvetica Neue"/>
                <a:sym typeface="Helvetica Neue"/>
              </a:rPr>
              <a:t>Continued research and open source </a:t>
            </a:r>
            <a:r>
              <a:rPr b="1" lang="en" sz="1400">
                <a:highlight>
                  <a:schemeClr val="accent4"/>
                </a:highlight>
                <a:latin typeface="Helvetica Neue"/>
                <a:ea typeface="Helvetica Neue"/>
                <a:cs typeface="Helvetica Neue"/>
                <a:sym typeface="Helvetica Neue"/>
              </a:rPr>
              <a:t>tool development</a:t>
            </a:r>
            <a:r>
              <a:rPr lang="en" sz="1400">
                <a:latin typeface="Helvetica Neue"/>
                <a:ea typeface="Helvetica Neue"/>
                <a:cs typeface="Helvetica Neue"/>
                <a:sym typeface="Helvetica Neue"/>
              </a:rPr>
              <a:t> for scalable bug-hunting &amp; remediation </a:t>
            </a:r>
            <a:endParaRPr sz="1400">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 sz="1400">
                <a:latin typeface="Helvetica Neue"/>
                <a:ea typeface="Helvetica Neue"/>
                <a:cs typeface="Helvetica Neue"/>
                <a:sym typeface="Helvetica Neue"/>
              </a:rPr>
              <a:t>Investments in </a:t>
            </a:r>
            <a:r>
              <a:rPr b="1" lang="en" sz="1400">
                <a:highlight>
                  <a:schemeClr val="accent4"/>
                </a:highlight>
                <a:latin typeface="Helvetica Neue"/>
                <a:ea typeface="Helvetica Neue"/>
                <a:cs typeface="Helvetica Neue"/>
                <a:sym typeface="Helvetica Neue"/>
              </a:rPr>
              <a:t>technical security reviews</a:t>
            </a:r>
            <a:r>
              <a:rPr lang="en" sz="1400">
                <a:latin typeface="Helvetica Neue"/>
                <a:ea typeface="Helvetica Neue"/>
                <a:cs typeface="Helvetica Neue"/>
                <a:sym typeface="Helvetica Neue"/>
              </a:rPr>
              <a:t> of critical open source projects,</a:t>
            </a:r>
            <a:endParaRPr sz="1400">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b="1" lang="en" sz="1400">
                <a:highlight>
                  <a:schemeClr val="accent4"/>
                </a:highlight>
              </a:rPr>
              <a:t>Coordinated patching and incident response support</a:t>
            </a:r>
            <a:r>
              <a:rPr lang="en" sz="1400"/>
              <a:t> to respond to high-impact vulnerabilities in OSS</a:t>
            </a:r>
            <a:endParaRPr sz="1400">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 sz="1400">
                <a:latin typeface="Helvetica Neue"/>
                <a:ea typeface="Helvetica Neue"/>
                <a:cs typeface="Helvetica Neue"/>
                <a:sym typeface="Helvetica Neue"/>
              </a:rPr>
              <a:t>Better </a:t>
            </a:r>
            <a:r>
              <a:rPr b="1" lang="en" sz="1400">
                <a:highlight>
                  <a:schemeClr val="accent4"/>
                </a:highlight>
                <a:latin typeface="Helvetica Neue"/>
                <a:ea typeface="Helvetica Neue"/>
                <a:cs typeface="Helvetica Neue"/>
                <a:sym typeface="Helvetica Neue"/>
              </a:rPr>
              <a:t>vulnerability disclosure</a:t>
            </a:r>
            <a:r>
              <a:rPr b="1" lang="en" sz="1400">
                <a:latin typeface="Helvetica Neue"/>
                <a:ea typeface="Helvetica Neue"/>
                <a:cs typeface="Helvetica Neue"/>
                <a:sym typeface="Helvetica Neue"/>
              </a:rPr>
              <a:t> </a:t>
            </a:r>
            <a:r>
              <a:rPr lang="en" sz="1400">
                <a:latin typeface="Helvetica Neue"/>
                <a:ea typeface="Helvetica Neue"/>
                <a:cs typeface="Helvetica Neue"/>
                <a:sym typeface="Helvetica Neue"/>
              </a:rPr>
              <a:t>processes, response, and workflows.  </a:t>
            </a:r>
            <a:endParaRPr sz="1400">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sz="1400">
                <a:highlight>
                  <a:schemeClr val="accent4"/>
                </a:highlight>
                <a:latin typeface="Helvetica Neue"/>
                <a:ea typeface="Helvetica Neue"/>
                <a:cs typeface="Helvetica Neue"/>
                <a:sym typeface="Helvetica Neue"/>
              </a:rPr>
              <a:t>Coordinated, impact-prioritized funding</a:t>
            </a:r>
            <a:r>
              <a:rPr b="1" lang="en" sz="1400">
                <a:latin typeface="Helvetica Neue"/>
                <a:ea typeface="Helvetica Neue"/>
                <a:cs typeface="Helvetica Neue"/>
                <a:sym typeface="Helvetica Neue"/>
              </a:rPr>
              <a:t> </a:t>
            </a:r>
            <a:r>
              <a:rPr lang="en" sz="1400">
                <a:latin typeface="Helvetica Neue"/>
                <a:ea typeface="Helvetica Neue"/>
                <a:cs typeface="Helvetica Neue"/>
                <a:sym typeface="Helvetica Neue"/>
              </a:rPr>
              <a:t>for security improvements, audits, and research</a:t>
            </a:r>
            <a:endParaRPr sz="1400">
              <a:latin typeface="Helvetica Neue"/>
              <a:ea typeface="Helvetica Neue"/>
              <a:cs typeface="Helvetica Neue"/>
              <a:sym typeface="Helvetica Neue"/>
            </a:endParaRPr>
          </a:p>
          <a:p>
            <a:pPr indent="0" lvl="0" marL="0" rtl="0" algn="l">
              <a:spcBef>
                <a:spcPts val="1200"/>
              </a:spcBef>
              <a:spcAft>
                <a:spcPts val="4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8" name="Shape 338"/>
        <p:cNvGrpSpPr/>
        <p:nvPr/>
      </p:nvGrpSpPr>
      <p:grpSpPr>
        <a:xfrm>
          <a:off x="0" y="0"/>
          <a:ext cx="0" cy="0"/>
          <a:chOff x="0" y="0"/>
          <a:chExt cx="0" cy="0"/>
        </a:xfrm>
      </p:grpSpPr>
      <p:sp>
        <p:nvSpPr>
          <p:cNvPr id="339" name="Google Shape;339;p48"/>
          <p:cNvSpPr txBox="1"/>
          <p:nvPr>
            <p:ph type="title"/>
          </p:nvPr>
        </p:nvSpPr>
        <p:spPr>
          <a:xfrm>
            <a:off x="666750" y="770419"/>
            <a:ext cx="7810500" cy="950700"/>
          </a:xfrm>
          <a:prstGeom prst="rect">
            <a:avLst/>
          </a:prstGeom>
        </p:spPr>
        <p:txBody>
          <a:bodyPr anchorCtr="0" anchor="t" bIns="28575" lIns="57150" spcFirstLastPara="1" rIns="57150" wrap="square" tIns="28575">
            <a:normAutofit fontScale="90000"/>
          </a:bodyPr>
          <a:lstStyle/>
          <a:p>
            <a:pPr indent="0" lvl="0" marL="0" rtl="0" algn="ctr">
              <a:spcBef>
                <a:spcPts val="0"/>
              </a:spcBef>
              <a:spcAft>
                <a:spcPts val="0"/>
              </a:spcAft>
              <a:buNone/>
            </a:pPr>
            <a:r>
              <a:t/>
            </a:r>
            <a:endParaRPr b="1">
              <a:latin typeface="Arial"/>
              <a:ea typeface="Arial"/>
              <a:cs typeface="Arial"/>
              <a:sym typeface="Arial"/>
            </a:endParaRPr>
          </a:p>
          <a:p>
            <a:pPr indent="0" lvl="0" marL="0" rtl="0" algn="ctr">
              <a:spcBef>
                <a:spcPts val="0"/>
              </a:spcBef>
              <a:spcAft>
                <a:spcPts val="0"/>
              </a:spcAft>
              <a:buNone/>
            </a:pPr>
            <a:r>
              <a:t/>
            </a:r>
            <a:endParaRPr b="1">
              <a:solidFill>
                <a:schemeClr val="accent2"/>
              </a:solidFill>
              <a:latin typeface="Arial"/>
              <a:ea typeface="Arial"/>
              <a:cs typeface="Arial"/>
              <a:sym typeface="Arial"/>
            </a:endParaRPr>
          </a:p>
          <a:p>
            <a:pPr indent="0" lvl="0" marL="0" rtl="0" algn="ctr">
              <a:spcBef>
                <a:spcPts val="0"/>
              </a:spcBef>
              <a:spcAft>
                <a:spcPts val="0"/>
              </a:spcAft>
              <a:buNone/>
            </a:pPr>
            <a:r>
              <a:rPr b="1" lang="en">
                <a:latin typeface="Arial"/>
                <a:ea typeface="Arial"/>
                <a:cs typeface="Arial"/>
                <a:sym typeface="Arial"/>
              </a:rPr>
              <a:t>Timeline: Historical coordination toward securing OSS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340" name="Google Shape;340;p48"/>
          <p:cNvPicPr preferRelativeResize="0"/>
          <p:nvPr/>
        </p:nvPicPr>
        <p:blipFill>
          <a:blip r:embed="rId3">
            <a:alphaModFix/>
          </a:blip>
          <a:stretch>
            <a:fillRect/>
          </a:stretch>
        </p:blipFill>
        <p:spPr>
          <a:xfrm>
            <a:off x="152400" y="1873519"/>
            <a:ext cx="8839200" cy="1839659"/>
          </a:xfrm>
          <a:prstGeom prst="rect">
            <a:avLst/>
          </a:prstGeom>
          <a:noFill/>
          <a:ln>
            <a:noFill/>
          </a:ln>
        </p:spPr>
      </p:pic>
      <p:pic>
        <p:nvPicPr>
          <p:cNvPr id="341" name="Google Shape;341;p48"/>
          <p:cNvPicPr preferRelativeResize="0"/>
          <p:nvPr/>
        </p:nvPicPr>
        <p:blipFill>
          <a:blip r:embed="rId4">
            <a:alphaModFix/>
          </a:blip>
          <a:stretch>
            <a:fillRect/>
          </a:stretch>
        </p:blipFill>
        <p:spPr>
          <a:xfrm flipH="1">
            <a:off x="3976324" y="2537075"/>
            <a:ext cx="297101" cy="360126"/>
          </a:xfrm>
          <a:prstGeom prst="rect">
            <a:avLst/>
          </a:prstGeom>
          <a:noFill/>
          <a:ln>
            <a:noFill/>
          </a:ln>
        </p:spPr>
      </p:pic>
      <p:pic>
        <p:nvPicPr>
          <p:cNvPr id="342" name="Google Shape;342;p48"/>
          <p:cNvPicPr preferRelativeResize="0"/>
          <p:nvPr/>
        </p:nvPicPr>
        <p:blipFill>
          <a:blip r:embed="rId5">
            <a:alphaModFix/>
          </a:blip>
          <a:stretch>
            <a:fillRect/>
          </a:stretch>
        </p:blipFill>
        <p:spPr>
          <a:xfrm>
            <a:off x="8286013" y="3722875"/>
            <a:ext cx="746085" cy="11054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9"/>
          <p:cNvSpPr txBox="1"/>
          <p:nvPr>
            <p:ph idx="1" type="body"/>
          </p:nvPr>
        </p:nvSpPr>
        <p:spPr>
          <a:xfrm>
            <a:off x="666750" y="1143000"/>
            <a:ext cx="7810500" cy="3494700"/>
          </a:xfrm>
          <a:prstGeom prst="rect">
            <a:avLst/>
          </a:prstGeom>
        </p:spPr>
        <p:txBody>
          <a:bodyPr anchorCtr="0" anchor="t" bIns="28575" lIns="57150" spcFirstLastPara="1" rIns="57150" wrap="square" tIns="28575">
            <a:noAutofit/>
          </a:bodyPr>
          <a:lstStyle/>
          <a:p>
            <a:pPr indent="0" lvl="0" marL="0" rtl="0" algn="l">
              <a:spcBef>
                <a:spcPts val="400"/>
              </a:spcBef>
              <a:spcAft>
                <a:spcPts val="400"/>
              </a:spcAft>
              <a:buNone/>
            </a:pPr>
            <a:r>
              <a:rPr lang="en"/>
              <a:t>COORDINATED APPROACH - WHY AND HOW </a:t>
            </a:r>
            <a:endParaRPr/>
          </a:p>
        </p:txBody>
      </p:sp>
      <p:pic>
        <p:nvPicPr>
          <p:cNvPr id="348" name="Google Shape;348;p49"/>
          <p:cNvPicPr preferRelativeResize="0"/>
          <p:nvPr/>
        </p:nvPicPr>
        <p:blipFill>
          <a:blip r:embed="rId3">
            <a:alphaModFix/>
          </a:blip>
          <a:stretch>
            <a:fillRect/>
          </a:stretch>
        </p:blipFill>
        <p:spPr>
          <a:xfrm>
            <a:off x="2913225" y="1546425"/>
            <a:ext cx="3223200" cy="3223200"/>
          </a:xfrm>
          <a:prstGeom prst="rect">
            <a:avLst/>
          </a:prstGeom>
          <a:noFill/>
          <a:ln>
            <a:noFill/>
          </a:ln>
        </p:spPr>
      </p:pic>
      <p:sp>
        <p:nvSpPr>
          <p:cNvPr id="349" name="Google Shape;349;p49"/>
          <p:cNvSpPr txBox="1"/>
          <p:nvPr/>
        </p:nvSpPr>
        <p:spPr>
          <a:xfrm>
            <a:off x="777550" y="4789725"/>
            <a:ext cx="5971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Image - </a:t>
            </a:r>
            <a:r>
              <a:rPr lang="en" sz="1000" u="sng">
                <a:solidFill>
                  <a:schemeClr val="hlink"/>
                </a:solidFill>
                <a:hlinkClick r:id="rId4"/>
              </a:rPr>
              <a:t>Eek!</a:t>
            </a:r>
            <a:endParaRPr sz="1000"/>
          </a:p>
        </p:txBody>
      </p:sp>
      <p:pic>
        <p:nvPicPr>
          <p:cNvPr id="350" name="Google Shape;350;p49"/>
          <p:cNvPicPr preferRelativeResize="0"/>
          <p:nvPr/>
        </p:nvPicPr>
        <p:blipFill>
          <a:blip r:embed="rId5">
            <a:alphaModFix/>
          </a:blip>
          <a:stretch>
            <a:fillRect/>
          </a:stretch>
        </p:blipFill>
        <p:spPr>
          <a:xfrm>
            <a:off x="8286013" y="3722875"/>
            <a:ext cx="746085" cy="110547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0"/>
          <p:cNvSpPr txBox="1"/>
          <p:nvPr>
            <p:ph idx="1" type="body"/>
          </p:nvPr>
        </p:nvSpPr>
        <p:spPr>
          <a:xfrm>
            <a:off x="198200" y="763800"/>
            <a:ext cx="8235900" cy="3494700"/>
          </a:xfrm>
          <a:prstGeom prst="rect">
            <a:avLst/>
          </a:prstGeom>
        </p:spPr>
        <p:txBody>
          <a:bodyPr anchorCtr="0" anchor="t" bIns="28575" lIns="57150" spcFirstLastPara="1" rIns="57150" wrap="square" tIns="28575">
            <a:noAutofit/>
          </a:bodyPr>
          <a:lstStyle/>
          <a:p>
            <a:pPr indent="0" lvl="0" marL="0" rtl="0" algn="l">
              <a:spcBef>
                <a:spcPts val="400"/>
              </a:spcBef>
              <a:spcAft>
                <a:spcPts val="0"/>
              </a:spcAft>
              <a:buNone/>
            </a:pPr>
            <a:r>
              <a:rPr b="1" lang="en" sz="2000">
                <a:solidFill>
                  <a:schemeClr val="accent3"/>
                </a:solidFill>
              </a:rPr>
              <a:t>OPENSSF* </a:t>
            </a:r>
            <a:r>
              <a:rPr b="1" lang="en" sz="2000">
                <a:solidFill>
                  <a:schemeClr val="accent3"/>
                </a:solidFill>
              </a:rPr>
              <a:t>Reference</a:t>
            </a:r>
            <a:r>
              <a:rPr b="1" lang="en" sz="2000">
                <a:solidFill>
                  <a:schemeClr val="accent3"/>
                </a:solidFill>
              </a:rPr>
              <a:t> Architecture</a:t>
            </a:r>
            <a:endParaRPr b="1" sz="2000">
              <a:solidFill>
                <a:schemeClr val="accent3"/>
              </a:solidFill>
            </a:endParaRPr>
          </a:p>
          <a:p>
            <a:pPr indent="0" lvl="0" marL="0" rtl="0" algn="l">
              <a:spcBef>
                <a:spcPts val="400"/>
              </a:spcBef>
              <a:spcAft>
                <a:spcPts val="400"/>
              </a:spcAft>
              <a:buNone/>
            </a:pPr>
            <a:r>
              <a:t/>
            </a:r>
            <a:endParaRPr sz="1000"/>
          </a:p>
        </p:txBody>
      </p:sp>
      <p:pic>
        <p:nvPicPr>
          <p:cNvPr id="356" name="Google Shape;356;p50"/>
          <p:cNvPicPr preferRelativeResize="0"/>
          <p:nvPr/>
        </p:nvPicPr>
        <p:blipFill>
          <a:blip r:embed="rId3">
            <a:alphaModFix/>
          </a:blip>
          <a:stretch>
            <a:fillRect/>
          </a:stretch>
        </p:blipFill>
        <p:spPr>
          <a:xfrm>
            <a:off x="8286013" y="3722875"/>
            <a:ext cx="746085" cy="1105479"/>
          </a:xfrm>
          <a:prstGeom prst="rect">
            <a:avLst/>
          </a:prstGeom>
          <a:noFill/>
          <a:ln>
            <a:noFill/>
          </a:ln>
        </p:spPr>
      </p:pic>
      <p:pic>
        <p:nvPicPr>
          <p:cNvPr id="357" name="Google Shape;357;p50"/>
          <p:cNvPicPr preferRelativeResize="0"/>
          <p:nvPr/>
        </p:nvPicPr>
        <p:blipFill>
          <a:blip r:embed="rId4">
            <a:alphaModFix/>
          </a:blip>
          <a:stretch>
            <a:fillRect/>
          </a:stretch>
        </p:blipFill>
        <p:spPr>
          <a:xfrm>
            <a:off x="2539850" y="1189325"/>
            <a:ext cx="4716751" cy="3893849"/>
          </a:xfrm>
          <a:prstGeom prst="rect">
            <a:avLst/>
          </a:prstGeom>
          <a:noFill/>
          <a:ln>
            <a:noFill/>
          </a:ln>
        </p:spPr>
      </p:pic>
      <p:sp>
        <p:nvSpPr>
          <p:cNvPr id="358" name="Google Shape;358;p50"/>
          <p:cNvSpPr txBox="1"/>
          <p:nvPr/>
        </p:nvSpPr>
        <p:spPr>
          <a:xfrm>
            <a:off x="198200" y="1295400"/>
            <a:ext cx="2143200" cy="759300"/>
          </a:xfrm>
          <a:prstGeom prst="rect">
            <a:avLst/>
          </a:prstGeom>
          <a:noFill/>
          <a:ln>
            <a:noFill/>
          </a:ln>
        </p:spPr>
        <p:txBody>
          <a:bodyPr anchorCtr="0" anchor="t" bIns="91425" lIns="91425" spcFirstLastPara="1" rIns="91425" wrap="square" tIns="91425">
            <a:spAutoFit/>
          </a:bodyPr>
          <a:lstStyle/>
          <a:p>
            <a:pPr indent="0" lvl="0" marL="0" rtl="0" algn="l">
              <a:spcBef>
                <a:spcPts val="400"/>
              </a:spcBef>
              <a:spcAft>
                <a:spcPts val="0"/>
              </a:spcAft>
              <a:buNone/>
            </a:pPr>
            <a:r>
              <a:rPr lang="en" sz="1000"/>
              <a:t>(* The Open Source Security Foundation if you’re </a:t>
            </a:r>
            <a:r>
              <a:rPr i="1" lang="en" sz="1000"/>
              <a:t>nasty</a:t>
            </a:r>
            <a:r>
              <a:rPr lang="en" sz="1000"/>
              <a:t>)</a:t>
            </a:r>
            <a:endParaRPr sz="1000"/>
          </a:p>
          <a:p>
            <a:pPr indent="0" lvl="0" marL="0" rtl="0" algn="l">
              <a:spcBef>
                <a:spcPts val="400"/>
              </a:spcBef>
              <a:spcAft>
                <a:spcPts val="0"/>
              </a:spcAft>
              <a:buNone/>
            </a:pPr>
            <a:r>
              <a:t/>
            </a:r>
            <a:endParaRPr/>
          </a:p>
        </p:txBody>
      </p:sp>
      <p:pic>
        <p:nvPicPr>
          <p:cNvPr id="359" name="Google Shape;359;p50"/>
          <p:cNvPicPr preferRelativeResize="0"/>
          <p:nvPr/>
        </p:nvPicPr>
        <p:blipFill>
          <a:blip r:embed="rId5">
            <a:alphaModFix/>
          </a:blip>
          <a:stretch>
            <a:fillRect/>
          </a:stretch>
        </p:blipFill>
        <p:spPr>
          <a:xfrm>
            <a:off x="198200" y="1827900"/>
            <a:ext cx="1620625" cy="1620625"/>
          </a:xfrm>
          <a:prstGeom prst="rect">
            <a:avLst/>
          </a:prstGeom>
          <a:noFill/>
          <a:ln>
            <a:noFill/>
          </a:ln>
        </p:spPr>
      </p:pic>
      <p:sp>
        <p:nvSpPr>
          <p:cNvPr id="360" name="Google Shape;360;p50"/>
          <p:cNvSpPr txBox="1"/>
          <p:nvPr/>
        </p:nvSpPr>
        <p:spPr>
          <a:xfrm>
            <a:off x="300400" y="4662125"/>
            <a:ext cx="2343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Image - </a:t>
            </a:r>
            <a:r>
              <a:rPr lang="en" sz="1000" u="sng">
                <a:solidFill>
                  <a:schemeClr val="hlink"/>
                </a:solidFill>
                <a:hlinkClick r:id="rId6"/>
              </a:rPr>
              <a:t>Miss Jackson</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8"/>
                                        </p:tgtEl>
                                        <p:attrNameLst>
                                          <p:attrName>style.visibility</p:attrName>
                                        </p:attrNameLst>
                                      </p:cBhvr>
                                      <p:to>
                                        <p:strVal val="visible"/>
                                      </p:to>
                                    </p:set>
                                    <p:anim calcmode="lin" valueType="num">
                                      <p:cBhvr additive="base">
                                        <p:cTn dur="1000"/>
                                        <p:tgtEl>
                                          <p:spTgt spid="35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59"/>
                                        </p:tgtEl>
                                        <p:attrNameLst>
                                          <p:attrName>style.visibility</p:attrName>
                                        </p:attrNameLst>
                                      </p:cBhvr>
                                      <p:to>
                                        <p:strVal val="visible"/>
                                      </p:to>
                                    </p:set>
                                    <p:anim calcmode="lin" valueType="num">
                                      <p:cBhvr additive="base">
                                        <p:cTn dur="1000"/>
                                        <p:tgtEl>
                                          <p:spTgt spid="3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60"/>
                                        </p:tgtEl>
                                        <p:attrNameLst>
                                          <p:attrName>style.visibility</p:attrName>
                                        </p:attrNameLst>
                                      </p:cBhvr>
                                      <p:to>
                                        <p:strVal val="visible"/>
                                      </p:to>
                                    </p:set>
                                    <p:anim calcmode="lin" valueType="num">
                                      <p:cBhvr additive="base">
                                        <p:cTn dur="1000"/>
                                        <p:tgtEl>
                                          <p:spTgt spid="36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1"/>
          <p:cNvSpPr txBox="1"/>
          <p:nvPr>
            <p:ph type="title"/>
          </p:nvPr>
        </p:nvSpPr>
        <p:spPr>
          <a:xfrm>
            <a:off x="311700" y="9022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 </a:t>
            </a:r>
            <a:endParaRPr/>
          </a:p>
        </p:txBody>
      </p:sp>
      <p:sp>
        <p:nvSpPr>
          <p:cNvPr id="366" name="Google Shape;366;p51"/>
          <p:cNvSpPr txBox="1"/>
          <p:nvPr>
            <p:ph type="title"/>
          </p:nvPr>
        </p:nvSpPr>
        <p:spPr>
          <a:xfrm>
            <a:off x="6103775" y="983550"/>
            <a:ext cx="3198900" cy="572700"/>
          </a:xfrm>
          <a:prstGeom prst="rect">
            <a:avLst/>
          </a:prstGeom>
        </p:spPr>
        <p:txBody>
          <a:bodyPr anchorCtr="0" anchor="t" bIns="28575" lIns="57150" spcFirstLastPara="1" rIns="57150" wrap="square" tIns="28575">
            <a:normAutofit/>
          </a:bodyPr>
          <a:lstStyle/>
          <a:p>
            <a:pPr indent="0" lvl="0" marL="0" rtl="0" algn="ctr">
              <a:spcBef>
                <a:spcPts val="0"/>
              </a:spcBef>
              <a:spcAft>
                <a:spcPts val="0"/>
              </a:spcAft>
              <a:buNone/>
            </a:pPr>
            <a:r>
              <a:rPr b="1" lang="en" sz="1600" u="sng">
                <a:solidFill>
                  <a:schemeClr val="hlink"/>
                </a:solidFill>
                <a:latin typeface="Arial"/>
                <a:ea typeface="Arial"/>
                <a:cs typeface="Arial"/>
                <a:sym typeface="Arial"/>
                <a:hlinkClick r:id="rId3"/>
              </a:rPr>
              <a:t>openssf.org/getinvolved</a:t>
            </a:r>
            <a:endParaRPr b="1" sz="1600">
              <a:latin typeface="Arial"/>
              <a:ea typeface="Arial"/>
              <a:cs typeface="Arial"/>
              <a:sym typeface="Arial"/>
            </a:endParaRPr>
          </a:p>
          <a:p>
            <a:pPr indent="0" lvl="0" marL="0" rtl="0" algn="ctr">
              <a:spcBef>
                <a:spcPts val="0"/>
              </a:spcBef>
              <a:spcAft>
                <a:spcPts val="0"/>
              </a:spcAft>
              <a:buNone/>
            </a:pPr>
            <a:r>
              <a:rPr b="1" lang="en" sz="1600" u="sng">
                <a:solidFill>
                  <a:schemeClr val="hlink"/>
                </a:solidFill>
                <a:latin typeface="Arial"/>
                <a:ea typeface="Arial"/>
                <a:cs typeface="Arial"/>
                <a:sym typeface="Arial"/>
                <a:hlinkClick r:id="rId4"/>
              </a:rPr>
              <a:t>github.com/ossf </a:t>
            </a:r>
            <a:endParaRPr b="1" sz="1600">
              <a:latin typeface="Arial"/>
              <a:ea typeface="Arial"/>
              <a:cs typeface="Arial"/>
              <a:sym typeface="Arial"/>
            </a:endParaRPr>
          </a:p>
        </p:txBody>
      </p:sp>
      <p:pic>
        <p:nvPicPr>
          <p:cNvPr id="367" name="Google Shape;367;p51"/>
          <p:cNvPicPr preferRelativeResize="0"/>
          <p:nvPr/>
        </p:nvPicPr>
        <p:blipFill>
          <a:blip r:embed="rId5">
            <a:alphaModFix/>
          </a:blip>
          <a:stretch>
            <a:fillRect/>
          </a:stretch>
        </p:blipFill>
        <p:spPr>
          <a:xfrm>
            <a:off x="7157227" y="1712750"/>
            <a:ext cx="1246300" cy="1846622"/>
          </a:xfrm>
          <a:prstGeom prst="rect">
            <a:avLst/>
          </a:prstGeom>
          <a:noFill/>
          <a:ln>
            <a:noFill/>
          </a:ln>
        </p:spPr>
      </p:pic>
      <p:pic>
        <p:nvPicPr>
          <p:cNvPr id="368" name="Google Shape;368;p51"/>
          <p:cNvPicPr preferRelativeResize="0"/>
          <p:nvPr/>
        </p:nvPicPr>
        <p:blipFill>
          <a:blip r:embed="rId6">
            <a:alphaModFix/>
          </a:blip>
          <a:stretch>
            <a:fillRect/>
          </a:stretch>
        </p:blipFill>
        <p:spPr>
          <a:xfrm>
            <a:off x="6901194" y="3930625"/>
            <a:ext cx="1758367" cy="572700"/>
          </a:xfrm>
          <a:prstGeom prst="rect">
            <a:avLst/>
          </a:prstGeom>
          <a:noFill/>
          <a:ln>
            <a:noFill/>
          </a:ln>
        </p:spPr>
      </p:pic>
      <p:pic>
        <p:nvPicPr>
          <p:cNvPr id="369" name="Google Shape;369;p51"/>
          <p:cNvPicPr preferRelativeResize="0"/>
          <p:nvPr/>
        </p:nvPicPr>
        <p:blipFill>
          <a:blip r:embed="rId7">
            <a:alphaModFix/>
          </a:blip>
          <a:stretch>
            <a:fillRect/>
          </a:stretch>
        </p:blipFill>
        <p:spPr>
          <a:xfrm>
            <a:off x="247400" y="983550"/>
            <a:ext cx="5966280" cy="37632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2"/>
          <p:cNvSpPr txBox="1"/>
          <p:nvPr/>
        </p:nvSpPr>
        <p:spPr>
          <a:xfrm>
            <a:off x="463100" y="2004150"/>
            <a:ext cx="8110500" cy="1817100"/>
          </a:xfrm>
          <a:prstGeom prst="rect">
            <a:avLst/>
          </a:prstGeom>
          <a:noFill/>
          <a:ln>
            <a:noFill/>
          </a:ln>
        </p:spPr>
        <p:txBody>
          <a:bodyPr anchorCtr="0" anchor="ctr" bIns="19050" lIns="19050" spcFirstLastPara="1" rIns="19050" wrap="square" tIns="19050">
            <a:spAutoFit/>
          </a:bodyPr>
          <a:lstStyle/>
          <a:p>
            <a:pPr indent="0" lvl="0" marL="0" rtl="0" algn="l">
              <a:lnSpc>
                <a:spcPct val="115000"/>
              </a:lnSpc>
              <a:spcBef>
                <a:spcPts val="1200"/>
              </a:spcBef>
              <a:spcAft>
                <a:spcPts val="0"/>
              </a:spcAft>
              <a:buNone/>
            </a:pPr>
            <a:r>
              <a:rPr b="1" lang="en" sz="3100">
                <a:solidFill>
                  <a:schemeClr val="lt1"/>
                </a:solidFill>
              </a:rPr>
              <a:t>Thank you!</a:t>
            </a:r>
            <a:endParaRPr b="1" sz="3100">
              <a:solidFill>
                <a:schemeClr val="lt1"/>
              </a:solidFill>
            </a:endParaRPr>
          </a:p>
          <a:p>
            <a:pPr indent="0" lvl="0" marL="0" rtl="0" algn="l">
              <a:lnSpc>
                <a:spcPct val="85000"/>
              </a:lnSpc>
              <a:spcBef>
                <a:spcPts val="1200"/>
              </a:spcBef>
              <a:spcAft>
                <a:spcPts val="0"/>
              </a:spcAft>
              <a:buClr>
                <a:schemeClr val="dk1"/>
              </a:buClr>
              <a:buSzPts val="1100"/>
              <a:buFont typeface="Arial"/>
              <a:buNone/>
            </a:pPr>
            <a:r>
              <a:rPr b="1" lang="en" sz="1700">
                <a:solidFill>
                  <a:schemeClr val="accent6"/>
                </a:solidFill>
                <a:uFill>
                  <a:noFill/>
                </a:uFill>
                <a:hlinkClick r:id="rId3">
                  <a:extLst>
                    <a:ext uri="{A12FA001-AC4F-418D-AE19-62706E023703}">
                      <ahyp:hlinkClr val="tx"/>
                    </a:ext>
                  </a:extLst>
                </a:hlinkClick>
              </a:rPr>
              <a:t>openssf.org/getinvolved</a:t>
            </a:r>
            <a:endParaRPr b="1" sz="1700">
              <a:solidFill>
                <a:schemeClr val="accent6"/>
              </a:solidFill>
            </a:endParaRPr>
          </a:p>
          <a:p>
            <a:pPr indent="0" lvl="0" marL="0" rtl="0" algn="l">
              <a:lnSpc>
                <a:spcPct val="85000"/>
              </a:lnSpc>
              <a:spcBef>
                <a:spcPts val="0"/>
              </a:spcBef>
              <a:spcAft>
                <a:spcPts val="0"/>
              </a:spcAft>
              <a:buClr>
                <a:schemeClr val="dk1"/>
              </a:buClr>
              <a:buSzPts val="1100"/>
              <a:buFont typeface="Arial"/>
              <a:buNone/>
            </a:pPr>
            <a:r>
              <a:rPr b="1" lang="en" sz="1700">
                <a:solidFill>
                  <a:schemeClr val="accent6"/>
                </a:solidFill>
                <a:uFill>
                  <a:noFill/>
                </a:uFill>
                <a:hlinkClick r:id="rId4">
                  <a:extLst>
                    <a:ext uri="{A12FA001-AC4F-418D-AE19-62706E023703}">
                      <ahyp:hlinkClr val="tx"/>
                    </a:ext>
                  </a:extLst>
                </a:hlinkClick>
              </a:rPr>
              <a:t>github.com/ossf </a:t>
            </a:r>
            <a:endParaRPr b="1" sz="3200">
              <a:solidFill>
                <a:schemeClr val="accent6"/>
              </a:solidFill>
              <a:latin typeface="Arial Black"/>
              <a:ea typeface="Arial Black"/>
              <a:cs typeface="Arial Black"/>
              <a:sym typeface="Arial Black"/>
            </a:endParaRPr>
          </a:p>
          <a:p>
            <a:pPr indent="0" lvl="0" marL="0" rtl="0" algn="l">
              <a:lnSpc>
                <a:spcPct val="115000"/>
              </a:lnSpc>
              <a:spcBef>
                <a:spcPts val="1200"/>
              </a:spcBef>
              <a:spcAft>
                <a:spcPts val="1200"/>
              </a:spcAft>
              <a:buNone/>
            </a:pPr>
            <a:r>
              <a:rPr b="1" lang="en" sz="3100">
                <a:solidFill>
                  <a:schemeClr val="lt1"/>
                </a:solidFill>
              </a:rPr>
              <a:t> </a:t>
            </a:r>
            <a:endParaRPr b="1" sz="4200">
              <a:solidFill>
                <a:schemeClr val="lt1"/>
              </a:solidFill>
            </a:endParaRPr>
          </a:p>
        </p:txBody>
      </p:sp>
      <p:pic>
        <p:nvPicPr>
          <p:cNvPr id="375" name="Google Shape;375;p52"/>
          <p:cNvPicPr preferRelativeResize="0"/>
          <p:nvPr/>
        </p:nvPicPr>
        <p:blipFill rotWithShape="1">
          <a:blip r:embed="rId5">
            <a:alphaModFix/>
          </a:blip>
          <a:srcRect b="0" l="0" r="0" t="0"/>
          <a:stretch/>
        </p:blipFill>
        <p:spPr>
          <a:xfrm>
            <a:off x="371756" y="377132"/>
            <a:ext cx="2434323" cy="954367"/>
          </a:xfrm>
          <a:prstGeom prst="rect">
            <a:avLst/>
          </a:prstGeom>
          <a:noFill/>
          <a:ln>
            <a:noFill/>
          </a:ln>
        </p:spPr>
      </p:pic>
      <p:sp>
        <p:nvSpPr>
          <p:cNvPr id="376" name="Google Shape;376;p52"/>
          <p:cNvSpPr/>
          <p:nvPr/>
        </p:nvSpPr>
        <p:spPr>
          <a:xfrm>
            <a:off x="7641484" y="4811107"/>
            <a:ext cx="1328700" cy="153900"/>
          </a:xfrm>
          <a:prstGeom prst="rect">
            <a:avLst/>
          </a:prstGeom>
          <a:noFill/>
          <a:ln>
            <a:noFill/>
          </a:ln>
        </p:spPr>
        <p:txBody>
          <a:bodyPr anchorCtr="0" anchor="t" bIns="28575" lIns="57150" spcFirstLastPara="1" rIns="57150" wrap="square" tIns="28575">
            <a:noAutofit/>
          </a:bodyPr>
          <a:lstStyle/>
          <a:p>
            <a:pPr indent="0" lvl="0" marL="0" marR="0" rtl="0" algn="r">
              <a:lnSpc>
                <a:spcPct val="100000"/>
              </a:lnSpc>
              <a:spcBef>
                <a:spcPts val="0"/>
              </a:spcBef>
              <a:spcAft>
                <a:spcPts val="0"/>
              </a:spcAft>
              <a:buClr>
                <a:schemeClr val="dk1"/>
              </a:buClr>
              <a:buSzPts val="600"/>
              <a:buFont typeface="Arial Black"/>
              <a:buNone/>
            </a:pPr>
            <a:r>
              <a:rPr b="0" i="0" lang="en" sz="600" u="none" cap="none" strike="noStrike">
                <a:solidFill>
                  <a:schemeClr val="dk1"/>
                </a:solidFill>
                <a:latin typeface="Arial Black"/>
                <a:ea typeface="Arial Black"/>
                <a:cs typeface="Arial Black"/>
                <a:sym typeface="Arial Black"/>
              </a:rPr>
              <a:t>#BHUSA  @BlackHatEvents </a:t>
            </a:r>
            <a:endParaRPr sz="900"/>
          </a:p>
        </p:txBody>
      </p:sp>
      <p:pic>
        <p:nvPicPr>
          <p:cNvPr id="377" name="Google Shape;377;p52"/>
          <p:cNvPicPr preferRelativeResize="0"/>
          <p:nvPr/>
        </p:nvPicPr>
        <p:blipFill>
          <a:blip r:embed="rId6">
            <a:alphaModFix/>
          </a:blip>
          <a:stretch>
            <a:fillRect/>
          </a:stretch>
        </p:blipFill>
        <p:spPr>
          <a:xfrm>
            <a:off x="5831075" y="502325"/>
            <a:ext cx="2908002" cy="4308774"/>
          </a:xfrm>
          <a:prstGeom prst="rect">
            <a:avLst/>
          </a:prstGeom>
          <a:noFill/>
          <a:ln>
            <a:noFill/>
          </a:ln>
        </p:spPr>
      </p:pic>
      <p:pic>
        <p:nvPicPr>
          <p:cNvPr id="378" name="Google Shape;378;p52"/>
          <p:cNvPicPr preferRelativeResize="0"/>
          <p:nvPr/>
        </p:nvPicPr>
        <p:blipFill>
          <a:blip r:embed="rId7">
            <a:alphaModFix/>
          </a:blip>
          <a:stretch>
            <a:fillRect/>
          </a:stretch>
        </p:blipFill>
        <p:spPr>
          <a:xfrm>
            <a:off x="463100" y="3779051"/>
            <a:ext cx="286674" cy="244448"/>
          </a:xfrm>
          <a:prstGeom prst="rect">
            <a:avLst/>
          </a:prstGeom>
          <a:noFill/>
          <a:ln>
            <a:noFill/>
          </a:ln>
        </p:spPr>
      </p:pic>
      <p:pic>
        <p:nvPicPr>
          <p:cNvPr id="379" name="Google Shape;379;p52"/>
          <p:cNvPicPr preferRelativeResize="0"/>
          <p:nvPr/>
        </p:nvPicPr>
        <p:blipFill>
          <a:blip r:embed="rId7">
            <a:alphaModFix/>
          </a:blip>
          <a:stretch>
            <a:fillRect/>
          </a:stretch>
        </p:blipFill>
        <p:spPr>
          <a:xfrm>
            <a:off x="463100" y="4094800"/>
            <a:ext cx="286674" cy="244452"/>
          </a:xfrm>
          <a:prstGeom prst="rect">
            <a:avLst/>
          </a:prstGeom>
          <a:noFill/>
          <a:ln>
            <a:noFill/>
          </a:ln>
        </p:spPr>
      </p:pic>
      <p:sp>
        <p:nvSpPr>
          <p:cNvPr id="380" name="Google Shape;380;p52"/>
          <p:cNvSpPr txBox="1"/>
          <p:nvPr/>
        </p:nvSpPr>
        <p:spPr>
          <a:xfrm>
            <a:off x="749775" y="3685725"/>
            <a:ext cx="2275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600">
                <a:solidFill>
                  <a:schemeClr val="lt1"/>
                </a:solidFill>
              </a:rPr>
              <a:t>@enjenneer</a:t>
            </a:r>
            <a:endParaRPr b="1" sz="1600">
              <a:solidFill>
                <a:schemeClr val="lt1"/>
              </a:solidFill>
            </a:endParaRPr>
          </a:p>
        </p:txBody>
      </p:sp>
      <p:sp>
        <p:nvSpPr>
          <p:cNvPr id="381" name="Google Shape;381;p52"/>
          <p:cNvSpPr txBox="1"/>
          <p:nvPr/>
        </p:nvSpPr>
        <p:spPr>
          <a:xfrm>
            <a:off x="749775" y="4001475"/>
            <a:ext cx="2275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rPr>
              <a:t>@SecurityCRob</a:t>
            </a:r>
            <a:endParaRPr b="1" sz="16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0000"/>
        </a:solidFill>
      </p:bgPr>
    </p:bg>
    <p:spTree>
      <p:nvGrpSpPr>
        <p:cNvPr id="385" name="Shape 385"/>
        <p:cNvGrpSpPr/>
        <p:nvPr/>
      </p:nvGrpSpPr>
      <p:grpSpPr>
        <a:xfrm>
          <a:off x="0" y="0"/>
          <a:ext cx="0" cy="0"/>
          <a:chOff x="0" y="0"/>
          <a:chExt cx="0" cy="0"/>
        </a:xfrm>
      </p:grpSpPr>
      <p:sp>
        <p:nvSpPr>
          <p:cNvPr id="386" name="Google Shape;386;p53"/>
          <p:cNvSpPr txBox="1"/>
          <p:nvPr>
            <p:ph type="title"/>
          </p:nvPr>
        </p:nvSpPr>
        <p:spPr>
          <a:xfrm>
            <a:off x="666750" y="1391875"/>
            <a:ext cx="6853200" cy="2564700"/>
          </a:xfrm>
          <a:prstGeom prst="rect">
            <a:avLst/>
          </a:prstGeom>
        </p:spPr>
        <p:txBody>
          <a:bodyPr anchorCtr="0" anchor="t" bIns="28575" lIns="57150" spcFirstLastPara="1" rIns="57150" wrap="square" tIns="28575">
            <a:normAutofit fontScale="90000"/>
          </a:bodyPr>
          <a:lstStyle/>
          <a:p>
            <a:pPr indent="0" lvl="0" marL="0" rtl="0" algn="l">
              <a:spcBef>
                <a:spcPts val="0"/>
              </a:spcBef>
              <a:spcAft>
                <a:spcPts val="0"/>
              </a:spcAft>
              <a:buNone/>
            </a:pPr>
            <a:r>
              <a:rPr b="1" lang="en">
                <a:solidFill>
                  <a:schemeClr val="dk1"/>
                </a:solidFill>
                <a:latin typeface="Arial"/>
                <a:ea typeface="Arial"/>
                <a:cs typeface="Arial"/>
                <a:sym typeface="Arial"/>
              </a:rPr>
              <a:t>Funding announcement: </a:t>
            </a:r>
            <a:br>
              <a:rPr b="1" lang="en">
                <a:solidFill>
                  <a:schemeClr val="dk1"/>
                </a:solidFill>
                <a:latin typeface="Arial"/>
                <a:ea typeface="Arial"/>
                <a:cs typeface="Arial"/>
                <a:sym typeface="Arial"/>
              </a:rPr>
            </a:br>
            <a:endParaRPr b="1">
              <a:solidFill>
                <a:schemeClr val="dk1"/>
              </a:solidFill>
              <a:latin typeface="Arial"/>
              <a:ea typeface="Arial"/>
              <a:cs typeface="Arial"/>
              <a:sym typeface="Arial"/>
            </a:endParaRPr>
          </a:p>
          <a:p>
            <a:pPr indent="0" lvl="0" marL="0" rtl="0" algn="l">
              <a:spcBef>
                <a:spcPts val="0"/>
              </a:spcBef>
              <a:spcAft>
                <a:spcPts val="0"/>
              </a:spcAft>
              <a:buNone/>
            </a:pPr>
            <a:r>
              <a:t/>
            </a:r>
            <a:endParaRPr b="1">
              <a:solidFill>
                <a:schemeClr val="dk1"/>
              </a:solidFill>
              <a:latin typeface="Arial"/>
              <a:ea typeface="Arial"/>
              <a:cs typeface="Arial"/>
              <a:sym typeface="Arial"/>
            </a:endParaRPr>
          </a:p>
          <a:p>
            <a:pPr indent="0" lvl="0" marL="0" rtl="0" algn="l">
              <a:spcBef>
                <a:spcPts val="0"/>
              </a:spcBef>
              <a:spcAft>
                <a:spcPts val="0"/>
              </a:spcAft>
              <a:buNone/>
            </a:pPr>
            <a:r>
              <a:rPr b="1" lang="en">
                <a:latin typeface="Arial"/>
                <a:ea typeface="Arial"/>
                <a:cs typeface="Arial"/>
                <a:sym typeface="Arial"/>
              </a:rPr>
              <a:t>OpenSSF Secure the Ecosystem Fund</a:t>
            </a:r>
            <a:endParaRPr b="1">
              <a:latin typeface="Arial"/>
              <a:ea typeface="Arial"/>
              <a:cs typeface="Arial"/>
              <a:sym typeface="Arial"/>
            </a:endParaRPr>
          </a:p>
          <a:p>
            <a:pPr indent="0" lvl="0" marL="0" rtl="0" algn="l">
              <a:spcBef>
                <a:spcPts val="0"/>
              </a:spcBef>
              <a:spcAft>
                <a:spcPts val="0"/>
              </a:spcAft>
              <a:buNone/>
            </a:pPr>
            <a:br>
              <a:rPr b="1" lang="en">
                <a:solidFill>
                  <a:schemeClr val="dk1"/>
                </a:solidFill>
                <a:latin typeface="Arial"/>
                <a:ea typeface="Arial"/>
                <a:cs typeface="Arial"/>
                <a:sym typeface="Arial"/>
              </a:rPr>
            </a:br>
            <a:r>
              <a:rPr b="1" lang="en" sz="2000">
                <a:solidFill>
                  <a:schemeClr val="dk1"/>
                </a:solidFill>
                <a:latin typeface="Arial"/>
                <a:ea typeface="Arial"/>
                <a:cs typeface="Arial"/>
                <a:sym typeface="Arial"/>
              </a:rPr>
              <a:t>To support security researchers &amp; open source maintainers to improve the security of the open source </a:t>
            </a:r>
            <a:r>
              <a:rPr b="1" lang="en" sz="2000">
                <a:solidFill>
                  <a:schemeClr val="dk1"/>
                </a:solidFill>
                <a:latin typeface="Arial"/>
                <a:ea typeface="Arial"/>
                <a:cs typeface="Arial"/>
                <a:sym typeface="Arial"/>
              </a:rPr>
              <a:t>ecosystem</a:t>
            </a:r>
            <a:r>
              <a:rPr b="1" lang="en" sz="2000">
                <a:solidFill>
                  <a:schemeClr val="dk1"/>
                </a:solidFill>
                <a:latin typeface="Arial"/>
                <a:ea typeface="Arial"/>
                <a:cs typeface="Arial"/>
                <a:sym typeface="Arial"/>
              </a:rPr>
              <a:t>. </a:t>
            </a:r>
            <a:endParaRPr b="1" sz="2000">
              <a:solidFill>
                <a:schemeClr val="dk1"/>
              </a:solidFill>
              <a:latin typeface="Arial"/>
              <a:ea typeface="Arial"/>
              <a:cs typeface="Arial"/>
              <a:sym typeface="Arial"/>
            </a:endParaRPr>
          </a:p>
          <a:p>
            <a:pPr indent="0" lvl="0" marL="0" rtl="0" algn="l">
              <a:spcBef>
                <a:spcPts val="0"/>
              </a:spcBef>
              <a:spcAft>
                <a:spcPts val="0"/>
              </a:spcAft>
              <a:buNone/>
            </a:pPr>
            <a:br>
              <a:rPr b="1" lang="en" sz="2000">
                <a:solidFill>
                  <a:schemeClr val="dk1"/>
                </a:solidFill>
                <a:latin typeface="Arial"/>
                <a:ea typeface="Arial"/>
                <a:cs typeface="Arial"/>
                <a:sym typeface="Arial"/>
              </a:rPr>
            </a:br>
            <a:r>
              <a:rPr b="1" lang="en" sz="2000">
                <a:solidFill>
                  <a:schemeClr val="dk1"/>
                </a:solidFill>
                <a:latin typeface="Arial"/>
                <a:ea typeface="Arial"/>
                <a:cs typeface="Arial"/>
                <a:sym typeface="Arial"/>
              </a:rPr>
              <a:t>Applications accepted beginning Fall 2021 </a:t>
            </a:r>
            <a:br>
              <a:rPr b="1" lang="en" sz="2000">
                <a:solidFill>
                  <a:schemeClr val="dk1"/>
                </a:solidFill>
                <a:latin typeface="Arial"/>
                <a:ea typeface="Arial"/>
                <a:cs typeface="Arial"/>
                <a:sym typeface="Arial"/>
              </a:rPr>
            </a:br>
            <a:endParaRPr b="1" sz="2000">
              <a:solidFill>
                <a:schemeClr val="dk1"/>
              </a:solidFill>
              <a:latin typeface="Arial"/>
              <a:ea typeface="Arial"/>
              <a:cs typeface="Arial"/>
              <a:sym typeface="Arial"/>
            </a:endParaRPr>
          </a:p>
          <a:p>
            <a:pPr indent="0" lvl="0" marL="0" rtl="0" algn="l">
              <a:spcBef>
                <a:spcPts val="0"/>
              </a:spcBef>
              <a:spcAft>
                <a:spcPts val="0"/>
              </a:spcAft>
              <a:buNone/>
            </a:pPr>
            <a:r>
              <a:rPr b="1" lang="en" sz="2000">
                <a:solidFill>
                  <a:schemeClr val="accent4"/>
                </a:solidFill>
                <a:latin typeface="Arial"/>
                <a:ea typeface="Arial"/>
                <a:cs typeface="Arial"/>
                <a:sym typeface="Arial"/>
              </a:rPr>
              <a:t>openssf.org/securityfund</a:t>
            </a:r>
            <a:endParaRPr b="1" sz="2000">
              <a:solidFill>
                <a:schemeClr val="accent4"/>
              </a:solidFill>
              <a:latin typeface="Arial"/>
              <a:ea typeface="Arial"/>
              <a:cs typeface="Arial"/>
              <a:sym typeface="Arial"/>
            </a:endParaRPr>
          </a:p>
        </p:txBody>
      </p:sp>
      <p:pic>
        <p:nvPicPr>
          <p:cNvPr id="387" name="Google Shape;387;p53"/>
          <p:cNvPicPr preferRelativeResize="0"/>
          <p:nvPr/>
        </p:nvPicPr>
        <p:blipFill>
          <a:blip r:embed="rId3">
            <a:alphaModFix/>
          </a:blip>
          <a:stretch>
            <a:fillRect/>
          </a:stretch>
        </p:blipFill>
        <p:spPr>
          <a:xfrm>
            <a:off x="7157725" y="464575"/>
            <a:ext cx="1098877" cy="1628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7"/>
          <p:cNvSpPr txBox="1"/>
          <p:nvPr>
            <p:ph idx="1" type="body"/>
          </p:nvPr>
        </p:nvSpPr>
        <p:spPr>
          <a:xfrm>
            <a:off x="122100" y="2432075"/>
            <a:ext cx="44499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Jennifer</a:t>
            </a:r>
            <a:r>
              <a:rPr b="1" lang="en"/>
              <a:t> Fernick </a:t>
            </a:r>
            <a:br>
              <a:rPr b="1" lang="en"/>
            </a:br>
            <a:endParaRPr b="1"/>
          </a:p>
          <a:p>
            <a:pPr indent="-311150" lvl="0" marL="457200" rtl="0" algn="l">
              <a:spcBef>
                <a:spcPts val="0"/>
              </a:spcBef>
              <a:spcAft>
                <a:spcPts val="0"/>
              </a:spcAft>
              <a:buSzPts val="1300"/>
              <a:buChar char="●"/>
            </a:pPr>
            <a:r>
              <a:rPr lang="en" sz="1300"/>
              <a:t>SVP &amp; Global Head of Research at NCC Group </a:t>
            </a:r>
            <a:endParaRPr sz="1300"/>
          </a:p>
          <a:p>
            <a:pPr indent="-311150" lvl="0" marL="457200" rtl="0" algn="l">
              <a:spcBef>
                <a:spcPts val="0"/>
              </a:spcBef>
              <a:spcAft>
                <a:spcPts val="0"/>
              </a:spcAft>
              <a:buSzPts val="1300"/>
              <a:buChar char="●"/>
            </a:pPr>
            <a:r>
              <a:rPr lang="en" sz="1300"/>
              <a:t>Co-founding Governing Board/TAC member for the Open Source Security Foundation </a:t>
            </a:r>
            <a:endParaRPr sz="1300"/>
          </a:p>
          <a:p>
            <a:pPr indent="-311150" lvl="0" marL="457200" rtl="0" algn="l">
              <a:spcBef>
                <a:spcPts val="0"/>
              </a:spcBef>
              <a:spcAft>
                <a:spcPts val="0"/>
              </a:spcAft>
              <a:buSzPts val="1300"/>
              <a:buChar char="●"/>
            </a:pPr>
            <a:r>
              <a:rPr lang="en" sz="1300"/>
              <a:t>Prev: Cryptographer (quantum cryptanalysis, </a:t>
            </a:r>
            <a:r>
              <a:rPr lang="en" sz="1300"/>
              <a:t>post</a:t>
            </a:r>
            <a:r>
              <a:rPr lang="en" sz="1300"/>
              <a:t>-quantum </a:t>
            </a:r>
            <a:r>
              <a:rPr lang="en" sz="1300"/>
              <a:t>cryptography</a:t>
            </a:r>
            <a:r>
              <a:rPr lang="en" sz="1300"/>
              <a:t>, cryptographic standards development, cryptographic architecture) </a:t>
            </a:r>
            <a:endParaRPr sz="1300"/>
          </a:p>
          <a:p>
            <a:pPr indent="-311150" lvl="0" marL="457200" rtl="0" algn="l">
              <a:spcBef>
                <a:spcPts val="0"/>
              </a:spcBef>
              <a:spcAft>
                <a:spcPts val="0"/>
              </a:spcAft>
              <a:buSzPts val="1300"/>
              <a:buChar char="●"/>
            </a:pPr>
            <a:r>
              <a:rPr lang="en" sz="1300"/>
              <a:t>Prev: Director of Information Security at a major FI</a:t>
            </a:r>
            <a:endParaRPr sz="1300"/>
          </a:p>
          <a:p>
            <a:pPr indent="-311150" lvl="0" marL="457200" rtl="0" algn="l">
              <a:spcBef>
                <a:spcPts val="0"/>
              </a:spcBef>
              <a:spcAft>
                <a:spcPts val="0"/>
              </a:spcAft>
              <a:buSzPts val="1300"/>
              <a:buChar char="●"/>
            </a:pPr>
            <a:r>
              <a:rPr lang="en" sz="1300"/>
              <a:t>Grad school: CS; Engineering (Waterloo); undergrad: Artificial Intelligence (Toronto) </a:t>
            </a:r>
            <a:endParaRPr sz="1300"/>
          </a:p>
          <a:p>
            <a:pPr indent="0" lvl="0" marL="0" rtl="0" algn="l">
              <a:spcBef>
                <a:spcPts val="0"/>
              </a:spcBef>
              <a:spcAft>
                <a:spcPts val="0"/>
              </a:spcAft>
              <a:buNone/>
            </a:pPr>
            <a:r>
              <a:t/>
            </a:r>
            <a:endParaRPr sz="1300"/>
          </a:p>
        </p:txBody>
      </p:sp>
      <p:sp>
        <p:nvSpPr>
          <p:cNvPr id="127" name="Google Shape;127;p27"/>
          <p:cNvSpPr txBox="1"/>
          <p:nvPr>
            <p:ph idx="2" type="body"/>
          </p:nvPr>
        </p:nvSpPr>
        <p:spPr>
          <a:xfrm>
            <a:off x="4491800" y="2432075"/>
            <a:ext cx="46854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CRob, n, adj, and v</a:t>
            </a:r>
            <a:br>
              <a:rPr b="1" lang="en"/>
            </a:br>
            <a:endParaRPr b="1"/>
          </a:p>
          <a:p>
            <a:pPr indent="-311150" lvl="0" marL="457200" rtl="0" algn="l">
              <a:spcBef>
                <a:spcPts val="0"/>
              </a:spcBef>
              <a:spcAft>
                <a:spcPts val="0"/>
              </a:spcAft>
              <a:buSzPts val="1300"/>
              <a:buChar char="●"/>
            </a:pPr>
            <a:r>
              <a:rPr lang="en" sz="1300"/>
              <a:t>Pronunciation: U.S.  (K-robe)</a:t>
            </a:r>
            <a:endParaRPr sz="1300"/>
          </a:p>
          <a:p>
            <a:pPr indent="-311150" lvl="0" marL="457200" rtl="0" algn="l">
              <a:spcBef>
                <a:spcPts val="0"/>
              </a:spcBef>
              <a:spcAft>
                <a:spcPts val="0"/>
              </a:spcAft>
              <a:buSzPts val="1300"/>
              <a:buChar char="●"/>
            </a:pPr>
            <a:r>
              <a:rPr lang="en" sz="1300"/>
              <a:t>Over 25 years of Enterprise-class Architecture, Engineering, Operations, and Security experience </a:t>
            </a:r>
            <a:endParaRPr sz="1300"/>
          </a:p>
          <a:p>
            <a:pPr indent="-311150" lvl="0" marL="457200" rtl="0" algn="l">
              <a:spcBef>
                <a:spcPts val="0"/>
              </a:spcBef>
              <a:spcAft>
                <a:spcPts val="0"/>
              </a:spcAft>
              <a:buSzPts val="1300"/>
              <a:buChar char="●"/>
            </a:pPr>
            <a:r>
              <a:rPr lang="en" sz="1300"/>
              <a:t>Ambassador For Intel Product Assurance and Security</a:t>
            </a:r>
            <a:endParaRPr sz="1300"/>
          </a:p>
          <a:p>
            <a:pPr indent="-311150" lvl="0" marL="457200" rtl="0" algn="l">
              <a:spcBef>
                <a:spcPts val="0"/>
              </a:spcBef>
              <a:spcAft>
                <a:spcPts val="0"/>
              </a:spcAft>
              <a:buSzPts val="1300"/>
              <a:buChar char="●"/>
            </a:pPr>
            <a:r>
              <a:rPr lang="en" sz="1300"/>
              <a:t>Working Group lead for the OpenSSF Dev Best Practices &amp; Vuln Coordination WGs, FIRST PSIRT TPC WG, and others</a:t>
            </a:r>
            <a:endParaRPr sz="1300"/>
          </a:p>
          <a:p>
            <a:pPr indent="-311150" lvl="0" marL="457200" rtl="0" algn="l">
              <a:spcBef>
                <a:spcPts val="0"/>
              </a:spcBef>
              <a:spcAft>
                <a:spcPts val="0"/>
              </a:spcAft>
              <a:buSzPts val="1300"/>
              <a:buChar char="●"/>
            </a:pPr>
            <a:r>
              <a:rPr lang="en" sz="1300"/>
              <a:t>Co-Author FIRST PSIRT Services Framework &amp; others</a:t>
            </a:r>
            <a:endParaRPr sz="1300"/>
          </a:p>
          <a:p>
            <a:pPr indent="-311150" lvl="0" marL="457200" rtl="0" algn="l">
              <a:spcBef>
                <a:spcPts val="0"/>
              </a:spcBef>
              <a:spcAft>
                <a:spcPts val="0"/>
              </a:spcAft>
              <a:buSzPts val="1300"/>
              <a:buChar char="●"/>
            </a:pPr>
            <a:r>
              <a:rPr lang="en" sz="1300"/>
              <a:t>Pirate-enthusiast &amp; hat-owner</a:t>
            </a:r>
            <a:endParaRPr sz="1300"/>
          </a:p>
        </p:txBody>
      </p:sp>
      <p:pic>
        <p:nvPicPr>
          <p:cNvPr id="128" name="Google Shape;128;p27"/>
          <p:cNvPicPr preferRelativeResize="0"/>
          <p:nvPr/>
        </p:nvPicPr>
        <p:blipFill>
          <a:blip r:embed="rId3">
            <a:alphaModFix/>
          </a:blip>
          <a:stretch>
            <a:fillRect/>
          </a:stretch>
        </p:blipFill>
        <p:spPr>
          <a:xfrm>
            <a:off x="6101475" y="919138"/>
            <a:ext cx="1466050" cy="1442325"/>
          </a:xfrm>
          <a:prstGeom prst="rect">
            <a:avLst/>
          </a:prstGeom>
          <a:noFill/>
          <a:ln>
            <a:noFill/>
          </a:ln>
        </p:spPr>
      </p:pic>
      <p:pic>
        <p:nvPicPr>
          <p:cNvPr id="129" name="Google Shape;129;p27"/>
          <p:cNvPicPr preferRelativeResize="0"/>
          <p:nvPr/>
        </p:nvPicPr>
        <p:blipFill>
          <a:blip r:embed="rId4">
            <a:alphaModFix/>
          </a:blip>
          <a:stretch>
            <a:fillRect/>
          </a:stretch>
        </p:blipFill>
        <p:spPr>
          <a:xfrm>
            <a:off x="1614025" y="907275"/>
            <a:ext cx="1466050" cy="1466050"/>
          </a:xfrm>
          <a:prstGeom prst="rect">
            <a:avLst/>
          </a:prstGeom>
          <a:noFill/>
          <a:ln>
            <a:noFill/>
          </a:ln>
        </p:spPr>
      </p:pic>
      <p:sp>
        <p:nvSpPr>
          <p:cNvPr id="130" name="Google Shape;130;p27"/>
          <p:cNvSpPr txBox="1"/>
          <p:nvPr/>
        </p:nvSpPr>
        <p:spPr>
          <a:xfrm>
            <a:off x="122100" y="4818325"/>
            <a:ext cx="887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6"/>
                </a:solidFill>
              </a:rPr>
              <a:t>The thoughts and feels expressed here are personally held or </a:t>
            </a:r>
            <a:r>
              <a:rPr i="1" lang="en" sz="1000">
                <a:solidFill>
                  <a:schemeClr val="accent6"/>
                </a:solidFill>
              </a:rPr>
              <a:t>experientially</a:t>
            </a:r>
            <a:r>
              <a:rPr i="1" lang="en" sz="1000">
                <a:solidFill>
                  <a:schemeClr val="accent6"/>
                </a:solidFill>
              </a:rPr>
              <a:t> earned, and not </a:t>
            </a:r>
            <a:r>
              <a:rPr i="1" lang="en" sz="1000">
                <a:solidFill>
                  <a:schemeClr val="accent6"/>
                </a:solidFill>
              </a:rPr>
              <a:t>necessarily</a:t>
            </a:r>
            <a:r>
              <a:rPr i="1" lang="en" sz="1000">
                <a:solidFill>
                  <a:schemeClr val="accent6"/>
                </a:solidFill>
              </a:rPr>
              <a:t> those of our employers</a:t>
            </a:r>
            <a:endParaRPr i="1" sz="1000">
              <a:solidFill>
                <a:schemeClr val="accent6"/>
              </a:solidFill>
            </a:endParaRPr>
          </a:p>
        </p:txBody>
      </p:sp>
      <p:sp>
        <p:nvSpPr>
          <p:cNvPr id="131" name="Google Shape;131;p27"/>
          <p:cNvSpPr txBox="1"/>
          <p:nvPr/>
        </p:nvSpPr>
        <p:spPr>
          <a:xfrm>
            <a:off x="2018650" y="84100"/>
            <a:ext cx="4866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01CF89"/>
                </a:solidFill>
              </a:rPr>
              <a:t>[us@bh.usa ~]$ ./</a:t>
            </a:r>
            <a:r>
              <a:rPr b="1" lang="en" sz="2400">
                <a:solidFill>
                  <a:srgbClr val="01CF89"/>
                </a:solidFill>
              </a:rPr>
              <a:t>HelloWorld.sh</a:t>
            </a:r>
            <a:endParaRPr b="1" sz="2400">
              <a:solidFill>
                <a:srgbClr val="01CF8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1" name="Shape 391"/>
        <p:cNvGrpSpPr/>
        <p:nvPr/>
      </p:nvGrpSpPr>
      <p:grpSpPr>
        <a:xfrm>
          <a:off x="0" y="0"/>
          <a:ext cx="0" cy="0"/>
          <a:chOff x="0" y="0"/>
          <a:chExt cx="0" cy="0"/>
        </a:xfrm>
      </p:grpSpPr>
      <p:sp>
        <p:nvSpPr>
          <p:cNvPr id="392" name="Google Shape;392;p54"/>
          <p:cNvSpPr txBox="1"/>
          <p:nvPr>
            <p:ph idx="1" type="body"/>
          </p:nvPr>
        </p:nvSpPr>
        <p:spPr>
          <a:xfrm>
            <a:off x="666750" y="1143000"/>
            <a:ext cx="7810500" cy="3494700"/>
          </a:xfrm>
          <a:prstGeom prst="rect">
            <a:avLst/>
          </a:prstGeom>
        </p:spPr>
        <p:txBody>
          <a:bodyPr anchorCtr="0" anchor="t" bIns="28575" lIns="57150" spcFirstLastPara="1" rIns="57150" wrap="square" tIns="28575">
            <a:noAutofit/>
          </a:bodyPr>
          <a:lstStyle/>
          <a:p>
            <a:pPr indent="0" lvl="0" marL="0" rtl="0" algn="l">
              <a:spcBef>
                <a:spcPts val="400"/>
              </a:spcBef>
              <a:spcAft>
                <a:spcPts val="400"/>
              </a:spcAft>
              <a:buNone/>
            </a:pPr>
            <a:r>
              <a:rPr lang="en"/>
              <a:t>REFERENCES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6" name="Shape 396"/>
        <p:cNvGrpSpPr/>
        <p:nvPr/>
      </p:nvGrpSpPr>
      <p:grpSpPr>
        <a:xfrm>
          <a:off x="0" y="0"/>
          <a:ext cx="0" cy="0"/>
          <a:chOff x="0" y="0"/>
          <a:chExt cx="0" cy="0"/>
        </a:xfrm>
      </p:grpSpPr>
      <p:sp>
        <p:nvSpPr>
          <p:cNvPr id="397" name="Google Shape;397;p55"/>
          <p:cNvSpPr txBox="1"/>
          <p:nvPr>
            <p:ph type="title"/>
          </p:nvPr>
        </p:nvSpPr>
        <p:spPr>
          <a:xfrm>
            <a:off x="311700" y="9022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 </a:t>
            </a:r>
            <a:endParaRPr/>
          </a:p>
        </p:txBody>
      </p:sp>
      <p:pic>
        <p:nvPicPr>
          <p:cNvPr id="398" name="Google Shape;398;p55"/>
          <p:cNvPicPr preferRelativeResize="0"/>
          <p:nvPr/>
        </p:nvPicPr>
        <p:blipFill>
          <a:blip r:embed="rId3">
            <a:alphaModFix/>
          </a:blip>
          <a:stretch>
            <a:fillRect/>
          </a:stretch>
        </p:blipFill>
        <p:spPr>
          <a:xfrm>
            <a:off x="8286013" y="3722875"/>
            <a:ext cx="746085" cy="1105479"/>
          </a:xfrm>
          <a:prstGeom prst="rect">
            <a:avLst/>
          </a:prstGeom>
          <a:noFill/>
          <a:ln>
            <a:noFill/>
          </a:ln>
        </p:spPr>
      </p:pic>
      <p:sp>
        <p:nvSpPr>
          <p:cNvPr id="399" name="Google Shape;399;p55"/>
          <p:cNvSpPr txBox="1"/>
          <p:nvPr>
            <p:ph type="title"/>
          </p:nvPr>
        </p:nvSpPr>
        <p:spPr>
          <a:xfrm>
            <a:off x="311700" y="8260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OpenSSF Grant Program</a:t>
            </a:r>
            <a:endParaRPr/>
          </a:p>
        </p:txBody>
      </p:sp>
      <p:sp>
        <p:nvSpPr>
          <p:cNvPr id="400" name="Google Shape;400;p55"/>
          <p:cNvSpPr txBox="1"/>
          <p:nvPr>
            <p:ph idx="1" type="body"/>
          </p:nvPr>
        </p:nvSpPr>
        <p:spPr>
          <a:xfrm>
            <a:off x="311700" y="1000075"/>
            <a:ext cx="8520600" cy="34164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the Open Source Security Foundation’s new fund for for technical research to secure the open source ecosystem, where we will pay out hundreds of thousands to millions of dollars in grants annually. Attendees (and the general research community) will be able to apply for grants from us this summer and beyond for projects which help secure open source software.</a:t>
            </a:r>
            <a:endParaRPr/>
          </a:p>
          <a:p>
            <a:pPr indent="-317500" lvl="0" marL="457200" rtl="0" algn="l">
              <a:spcBef>
                <a:spcPts val="0"/>
              </a:spcBef>
              <a:spcAft>
                <a:spcPts val="0"/>
              </a:spcAft>
              <a:buSzPts val="1400"/>
              <a:buChar char="●"/>
            </a:pPr>
            <a:r>
              <a:rPr lang="en"/>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4" name="Shape 404"/>
        <p:cNvGrpSpPr/>
        <p:nvPr/>
      </p:nvGrpSpPr>
      <p:grpSpPr>
        <a:xfrm>
          <a:off x="0" y="0"/>
          <a:ext cx="0" cy="0"/>
          <a:chOff x="0" y="0"/>
          <a:chExt cx="0" cy="0"/>
        </a:xfrm>
      </p:grpSpPr>
      <p:sp>
        <p:nvSpPr>
          <p:cNvPr id="405" name="Google Shape;405;p56"/>
          <p:cNvSpPr txBox="1"/>
          <p:nvPr/>
        </p:nvSpPr>
        <p:spPr>
          <a:xfrm>
            <a:off x="16486" y="2029838"/>
            <a:ext cx="9144000" cy="994200"/>
          </a:xfrm>
          <a:prstGeom prst="rect">
            <a:avLst/>
          </a:prstGeom>
          <a:noFill/>
          <a:ln>
            <a:noFill/>
          </a:ln>
        </p:spPr>
        <p:txBody>
          <a:bodyPr anchorCtr="0" anchor="ctr" bIns="19050" lIns="19050" spcFirstLastPara="1" rIns="19050" wrap="square" tIns="19050">
            <a:spAutoFit/>
          </a:bodyPr>
          <a:lstStyle/>
          <a:p>
            <a:pPr indent="0" lvl="0" marL="0" marR="0" rtl="0" algn="ctr">
              <a:lnSpc>
                <a:spcPct val="90000"/>
              </a:lnSpc>
              <a:spcBef>
                <a:spcPts val="0"/>
              </a:spcBef>
              <a:spcAft>
                <a:spcPts val="0"/>
              </a:spcAft>
              <a:buClr>
                <a:schemeClr val="dk1"/>
              </a:buClr>
              <a:buSzPts val="4100"/>
              <a:buFont typeface="Arial Black"/>
              <a:buNone/>
            </a:pPr>
            <a:r>
              <a:rPr b="1" i="0" lang="en" sz="4100" u="none" cap="none" strike="noStrike">
                <a:solidFill>
                  <a:schemeClr val="dk1"/>
                </a:solidFill>
                <a:latin typeface="Arial Black"/>
                <a:ea typeface="Arial Black"/>
                <a:cs typeface="Arial Black"/>
                <a:sym typeface="Arial Black"/>
              </a:rPr>
              <a:t> </a:t>
            </a:r>
            <a:r>
              <a:rPr b="1" i="0" lang="en" sz="2800" u="none" cap="none" strike="noStrike">
                <a:solidFill>
                  <a:schemeClr val="dk1"/>
                </a:solidFill>
                <a:latin typeface="Arial Black"/>
                <a:ea typeface="Arial Black"/>
                <a:cs typeface="Arial Black"/>
                <a:sym typeface="Arial Black"/>
              </a:rPr>
              <a:t>Securing Open Source Software - </a:t>
            </a:r>
            <a:br>
              <a:rPr b="1" i="0" lang="en" sz="2800" u="none" cap="none" strike="noStrike">
                <a:solidFill>
                  <a:schemeClr val="dk1"/>
                </a:solidFill>
                <a:latin typeface="Arial Black"/>
                <a:ea typeface="Arial Black"/>
                <a:cs typeface="Arial Black"/>
                <a:sym typeface="Arial Black"/>
              </a:rPr>
            </a:br>
            <a:r>
              <a:rPr b="1" i="0" lang="en" sz="2800" u="none" cap="none" strike="noStrike">
                <a:solidFill>
                  <a:schemeClr val="dk1"/>
                </a:solidFill>
                <a:latin typeface="Arial Black"/>
                <a:ea typeface="Arial Black"/>
                <a:cs typeface="Arial Black"/>
                <a:sym typeface="Arial Black"/>
              </a:rPr>
              <a:t>End-to-end, At massive scale, Together </a:t>
            </a:r>
            <a:endParaRPr sz="2800"/>
          </a:p>
        </p:txBody>
      </p:sp>
      <p:sp>
        <p:nvSpPr>
          <p:cNvPr id="406" name="Google Shape;406;p56"/>
          <p:cNvSpPr txBox="1"/>
          <p:nvPr/>
        </p:nvSpPr>
        <p:spPr>
          <a:xfrm>
            <a:off x="666750" y="3501719"/>
            <a:ext cx="7810500" cy="729900"/>
          </a:xfrm>
          <a:prstGeom prst="rect">
            <a:avLst/>
          </a:prstGeom>
          <a:noFill/>
          <a:ln>
            <a:noFill/>
          </a:ln>
        </p:spPr>
        <p:txBody>
          <a:bodyPr anchorCtr="0" anchor="t"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500"/>
              <a:buFont typeface="Arial"/>
              <a:buNone/>
            </a:pPr>
            <a:r>
              <a:rPr lang="en" sz="1500">
                <a:solidFill>
                  <a:schemeClr val="dk1"/>
                </a:solidFill>
              </a:rPr>
              <a:t>Jennifer Fernick - SVP &amp; Global Head of Research, NCC Group</a:t>
            </a:r>
            <a:endParaRPr sz="1500">
              <a:solidFill>
                <a:schemeClr val="dk1"/>
              </a:solidFill>
            </a:endParaRPr>
          </a:p>
          <a:p>
            <a:pPr indent="0" lvl="0" marL="0" marR="0" rtl="0" algn="ctr">
              <a:lnSpc>
                <a:spcPct val="100000"/>
              </a:lnSpc>
              <a:spcBef>
                <a:spcPts val="0"/>
              </a:spcBef>
              <a:spcAft>
                <a:spcPts val="0"/>
              </a:spcAft>
              <a:buClr>
                <a:schemeClr val="dk1"/>
              </a:buClr>
              <a:buSzPts val="1500"/>
              <a:buFont typeface="Arial"/>
              <a:buNone/>
            </a:pPr>
            <a:r>
              <a:rPr lang="en" sz="1500">
                <a:solidFill>
                  <a:schemeClr val="dk1"/>
                </a:solidFill>
              </a:rPr>
              <a:t>Christopher Robinson (CRob) - Director of Security Communications, Intel</a:t>
            </a:r>
            <a:endParaRPr sz="1500">
              <a:solidFill>
                <a:schemeClr val="dk1"/>
              </a:solidFill>
            </a:endParaRPr>
          </a:p>
          <a:p>
            <a:pPr indent="0" lvl="0" marL="0" marR="0" rtl="0" algn="ctr">
              <a:lnSpc>
                <a:spcPct val="100000"/>
              </a:lnSpc>
              <a:spcBef>
                <a:spcPts val="0"/>
              </a:spcBef>
              <a:spcAft>
                <a:spcPts val="0"/>
              </a:spcAft>
              <a:buClr>
                <a:schemeClr val="dk1"/>
              </a:buClr>
              <a:buSzPts val="1500"/>
              <a:buFont typeface="Arial"/>
              <a:buNone/>
            </a:pPr>
            <a:r>
              <a:t/>
            </a:r>
            <a:endParaRPr sz="1500">
              <a:solidFill>
                <a:schemeClr val="dk1"/>
              </a:solidFill>
            </a:endParaRPr>
          </a:p>
          <a:p>
            <a:pPr indent="0" lvl="0" marL="0" marR="0" rtl="0" algn="ctr">
              <a:lnSpc>
                <a:spcPct val="100000"/>
              </a:lnSpc>
              <a:spcBef>
                <a:spcPts val="0"/>
              </a:spcBef>
              <a:spcAft>
                <a:spcPts val="0"/>
              </a:spcAft>
              <a:buClr>
                <a:schemeClr val="dk1"/>
              </a:buClr>
              <a:buSzPts val="1500"/>
              <a:buFont typeface="Arial"/>
              <a:buNone/>
            </a:pPr>
            <a:r>
              <a:rPr lang="en" sz="1500">
                <a:solidFill>
                  <a:schemeClr val="dk1"/>
                </a:solidFill>
              </a:rPr>
              <a:t>August 5 2021 </a:t>
            </a:r>
            <a:endParaRPr sz="1500">
              <a:solidFill>
                <a:schemeClr val="dk1"/>
              </a:solidFill>
            </a:endParaRPr>
          </a:p>
        </p:txBody>
      </p:sp>
      <p:pic>
        <p:nvPicPr>
          <p:cNvPr id="407" name="Google Shape;407;p56"/>
          <p:cNvPicPr preferRelativeResize="0"/>
          <p:nvPr/>
        </p:nvPicPr>
        <p:blipFill rotWithShape="1">
          <a:blip r:embed="rId3">
            <a:alphaModFix/>
          </a:blip>
          <a:srcRect b="0" l="0" r="0" t="0"/>
          <a:stretch/>
        </p:blipFill>
        <p:spPr>
          <a:xfrm>
            <a:off x="371756" y="377132"/>
            <a:ext cx="2434323" cy="954367"/>
          </a:xfrm>
          <a:prstGeom prst="rect">
            <a:avLst/>
          </a:prstGeom>
          <a:noFill/>
          <a:ln>
            <a:noFill/>
          </a:ln>
        </p:spPr>
      </p:pic>
      <p:sp>
        <p:nvSpPr>
          <p:cNvPr id="408" name="Google Shape;408;p56"/>
          <p:cNvSpPr/>
          <p:nvPr/>
        </p:nvSpPr>
        <p:spPr>
          <a:xfrm>
            <a:off x="7641484" y="4811107"/>
            <a:ext cx="1328700" cy="153900"/>
          </a:xfrm>
          <a:prstGeom prst="rect">
            <a:avLst/>
          </a:prstGeom>
          <a:noFill/>
          <a:ln>
            <a:noFill/>
          </a:ln>
        </p:spPr>
        <p:txBody>
          <a:bodyPr anchorCtr="0" anchor="t" bIns="28575" lIns="57150" spcFirstLastPara="1" rIns="57150" wrap="square" tIns="28575">
            <a:noAutofit/>
          </a:bodyPr>
          <a:lstStyle/>
          <a:p>
            <a:pPr indent="0" lvl="0" marL="0" marR="0" rtl="0" algn="r">
              <a:lnSpc>
                <a:spcPct val="100000"/>
              </a:lnSpc>
              <a:spcBef>
                <a:spcPts val="0"/>
              </a:spcBef>
              <a:spcAft>
                <a:spcPts val="0"/>
              </a:spcAft>
              <a:buClr>
                <a:schemeClr val="dk1"/>
              </a:buClr>
              <a:buSzPts val="600"/>
              <a:buFont typeface="Arial Black"/>
              <a:buNone/>
            </a:pPr>
            <a:r>
              <a:rPr b="0" i="0" lang="en" sz="600" u="none" cap="none" strike="noStrike">
                <a:solidFill>
                  <a:schemeClr val="dk1"/>
                </a:solidFill>
                <a:latin typeface="Arial Black"/>
                <a:ea typeface="Arial Black"/>
                <a:cs typeface="Arial Black"/>
                <a:sym typeface="Arial Black"/>
              </a:rPr>
              <a:t>#BHUSA  @BlackHatEvents </a:t>
            </a:r>
            <a:endParaRPr sz="900"/>
          </a:p>
        </p:txBody>
      </p:sp>
      <p:pic>
        <p:nvPicPr>
          <p:cNvPr id="409" name="Google Shape;409;p56"/>
          <p:cNvPicPr preferRelativeResize="0"/>
          <p:nvPr/>
        </p:nvPicPr>
        <p:blipFill>
          <a:blip r:embed="rId4">
            <a:alphaModFix/>
          </a:blip>
          <a:stretch>
            <a:fillRect/>
          </a:stretch>
        </p:blipFill>
        <p:spPr>
          <a:xfrm>
            <a:off x="6263700" y="377129"/>
            <a:ext cx="378025" cy="311121"/>
          </a:xfrm>
          <a:prstGeom prst="rect">
            <a:avLst/>
          </a:prstGeom>
          <a:noFill/>
          <a:ln>
            <a:noFill/>
          </a:ln>
        </p:spPr>
      </p:pic>
      <p:pic>
        <p:nvPicPr>
          <p:cNvPr id="410" name="Google Shape;410;p56"/>
          <p:cNvPicPr preferRelativeResize="0"/>
          <p:nvPr/>
        </p:nvPicPr>
        <p:blipFill>
          <a:blip r:embed="rId4">
            <a:alphaModFix/>
          </a:blip>
          <a:stretch>
            <a:fillRect/>
          </a:stretch>
        </p:blipFill>
        <p:spPr>
          <a:xfrm>
            <a:off x="6263700" y="779000"/>
            <a:ext cx="378025" cy="311126"/>
          </a:xfrm>
          <a:prstGeom prst="rect">
            <a:avLst/>
          </a:prstGeom>
          <a:noFill/>
          <a:ln>
            <a:noFill/>
          </a:ln>
        </p:spPr>
      </p:pic>
      <p:sp>
        <p:nvSpPr>
          <p:cNvPr id="411" name="Google Shape;411;p56"/>
          <p:cNvSpPr txBox="1"/>
          <p:nvPr/>
        </p:nvSpPr>
        <p:spPr>
          <a:xfrm>
            <a:off x="6796475" y="301825"/>
            <a:ext cx="198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@enjenneer</a:t>
            </a:r>
            <a:endParaRPr b="1" sz="1800">
              <a:solidFill>
                <a:schemeClr val="dk1"/>
              </a:solidFill>
            </a:endParaRPr>
          </a:p>
        </p:txBody>
      </p:sp>
      <p:sp>
        <p:nvSpPr>
          <p:cNvPr id="412" name="Google Shape;412;p56"/>
          <p:cNvSpPr txBox="1"/>
          <p:nvPr/>
        </p:nvSpPr>
        <p:spPr>
          <a:xfrm>
            <a:off x="6796475" y="703700"/>
            <a:ext cx="217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@SecurityCRob</a:t>
            </a:r>
            <a:endParaRPr b="1" sz="18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6" name="Shape 416"/>
        <p:cNvGrpSpPr/>
        <p:nvPr/>
      </p:nvGrpSpPr>
      <p:grpSpPr>
        <a:xfrm>
          <a:off x="0" y="0"/>
          <a:ext cx="0" cy="0"/>
          <a:chOff x="0" y="0"/>
          <a:chExt cx="0" cy="0"/>
        </a:xfrm>
      </p:grpSpPr>
      <p:pic>
        <p:nvPicPr>
          <p:cNvPr id="417" name="Google Shape;417;p57"/>
          <p:cNvPicPr preferRelativeResize="0"/>
          <p:nvPr/>
        </p:nvPicPr>
        <p:blipFill>
          <a:blip r:embed="rId3">
            <a:alphaModFix/>
          </a:blip>
          <a:stretch>
            <a:fillRect/>
          </a:stretch>
        </p:blipFill>
        <p:spPr>
          <a:xfrm>
            <a:off x="80300" y="805050"/>
            <a:ext cx="8979599" cy="40132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1" name="Shape 421"/>
        <p:cNvGrpSpPr/>
        <p:nvPr/>
      </p:nvGrpSpPr>
      <p:grpSpPr>
        <a:xfrm>
          <a:off x="0" y="0"/>
          <a:ext cx="0" cy="0"/>
          <a:chOff x="0" y="0"/>
          <a:chExt cx="0" cy="0"/>
        </a:xfrm>
      </p:grpSpPr>
      <p:sp>
        <p:nvSpPr>
          <p:cNvPr id="422" name="Google Shape;422;p58"/>
          <p:cNvSpPr txBox="1"/>
          <p:nvPr>
            <p:ph type="title"/>
          </p:nvPr>
        </p:nvSpPr>
        <p:spPr>
          <a:xfrm>
            <a:off x="666750" y="1700213"/>
            <a:ext cx="7810500" cy="1743000"/>
          </a:xfrm>
          <a:prstGeom prst="rect">
            <a:avLst/>
          </a:prstGeom>
          <a:noFill/>
          <a:ln>
            <a:noFill/>
          </a:ln>
        </p:spPr>
        <p:txBody>
          <a:bodyPr anchorCtr="0" anchor="t" bIns="28575" lIns="57150" spcFirstLastPara="1" rIns="57150" wrap="square" tIns="28575">
            <a:normAutofit/>
          </a:bodyPr>
          <a:lstStyle/>
          <a:p>
            <a:pPr indent="-330200" lvl="0" marL="457200" rtl="0" algn="l">
              <a:lnSpc>
                <a:spcPct val="85000"/>
              </a:lnSpc>
              <a:spcBef>
                <a:spcPts val="0"/>
              </a:spcBef>
              <a:spcAft>
                <a:spcPts val="0"/>
              </a:spcAft>
              <a:buSzPts val="1600"/>
              <a:buChar char="●"/>
            </a:pPr>
            <a:r>
              <a:rPr lang="en" sz="1600"/>
              <a:t>Hello world!</a:t>
            </a:r>
            <a:endParaRPr sz="1600"/>
          </a:p>
          <a:p>
            <a:pPr indent="-330200" lvl="0" marL="457200" rtl="0" algn="l">
              <a:lnSpc>
                <a:spcPct val="85000"/>
              </a:lnSpc>
              <a:spcBef>
                <a:spcPts val="0"/>
              </a:spcBef>
              <a:spcAft>
                <a:spcPts val="0"/>
              </a:spcAft>
              <a:buSzPts val="1600"/>
              <a:buChar char="●"/>
            </a:pPr>
            <a:r>
              <a:rPr lang="en" sz="1600"/>
              <a:t>The Security of OSS</a:t>
            </a:r>
            <a:endParaRPr sz="1600"/>
          </a:p>
          <a:p>
            <a:pPr indent="-330200" lvl="0" marL="457200" rtl="0" algn="l">
              <a:lnSpc>
                <a:spcPct val="85000"/>
              </a:lnSpc>
              <a:spcBef>
                <a:spcPts val="0"/>
              </a:spcBef>
              <a:spcAft>
                <a:spcPts val="0"/>
              </a:spcAft>
              <a:buSzPts val="1600"/>
              <a:buChar char="●"/>
            </a:pPr>
            <a:r>
              <a:rPr lang="en" sz="1600"/>
              <a:t>Coordinated Disclosure</a:t>
            </a:r>
            <a:endParaRPr sz="1600"/>
          </a:p>
          <a:p>
            <a:pPr indent="-330200" lvl="0" marL="457200" rtl="0" algn="l">
              <a:lnSpc>
                <a:spcPct val="85000"/>
              </a:lnSpc>
              <a:spcBef>
                <a:spcPts val="0"/>
              </a:spcBef>
              <a:spcAft>
                <a:spcPts val="0"/>
              </a:spcAft>
              <a:buSzPts val="1600"/>
              <a:buChar char="●"/>
            </a:pPr>
            <a:r>
              <a:rPr lang="en" sz="1600"/>
              <a:t>Threat Modeling OSS</a:t>
            </a:r>
            <a:endParaRPr sz="1600"/>
          </a:p>
          <a:p>
            <a:pPr indent="-330200" lvl="0" marL="457200" rtl="0" algn="l">
              <a:lnSpc>
                <a:spcPct val="85000"/>
              </a:lnSpc>
              <a:spcBef>
                <a:spcPts val="0"/>
              </a:spcBef>
              <a:spcAft>
                <a:spcPts val="0"/>
              </a:spcAft>
              <a:buSzPts val="1600"/>
              <a:buChar char="●"/>
            </a:pPr>
            <a:r>
              <a:rPr lang="en" sz="1600"/>
              <a:t>What ACTUALLY helps secure OSS</a:t>
            </a:r>
            <a:endParaRPr sz="1600"/>
          </a:p>
          <a:p>
            <a:pPr indent="-330200" lvl="0" marL="457200" rtl="0" algn="l">
              <a:lnSpc>
                <a:spcPct val="85000"/>
              </a:lnSpc>
              <a:spcBef>
                <a:spcPts val="0"/>
              </a:spcBef>
              <a:spcAft>
                <a:spcPts val="0"/>
              </a:spcAft>
              <a:buSzPts val="1600"/>
              <a:buChar char="●"/>
            </a:pPr>
            <a:r>
              <a:rPr lang="en" sz="1600"/>
              <a:t>The Next Few Years</a:t>
            </a:r>
            <a:endParaRPr sz="1600"/>
          </a:p>
          <a:p>
            <a:pPr indent="-330200" lvl="0" marL="457200" rtl="0" algn="l">
              <a:lnSpc>
                <a:spcPct val="85000"/>
              </a:lnSpc>
              <a:spcBef>
                <a:spcPts val="0"/>
              </a:spcBef>
              <a:spcAft>
                <a:spcPts val="0"/>
              </a:spcAft>
              <a:buSzPts val="1600"/>
              <a:buChar char="●"/>
            </a:pPr>
            <a:r>
              <a:rPr lang="en" sz="1600"/>
              <a:t>Q&amp;A</a:t>
            </a:r>
            <a:endParaRPr sz="1600"/>
          </a:p>
          <a:p>
            <a:pPr indent="0" lvl="0" marL="0" rtl="0" algn="l">
              <a:lnSpc>
                <a:spcPct val="85000"/>
              </a:lnSpc>
              <a:spcBef>
                <a:spcPts val="0"/>
              </a:spcBef>
              <a:spcAft>
                <a:spcPts val="0"/>
              </a:spcAft>
              <a:buNone/>
            </a:pPr>
            <a:r>
              <a:t/>
            </a:r>
            <a:endParaRPr sz="900"/>
          </a:p>
          <a:p>
            <a:pPr indent="0" lvl="0" marL="0" rtl="0" algn="l">
              <a:lnSpc>
                <a:spcPct val="85000"/>
              </a:lnSpc>
              <a:spcBef>
                <a:spcPts val="0"/>
              </a:spcBef>
              <a:spcAft>
                <a:spcPts val="0"/>
              </a:spcAft>
              <a:buClr>
                <a:schemeClr val="accent1"/>
              </a:buClr>
              <a:buSzPts val="2300"/>
              <a:buFont typeface="Arial Black"/>
              <a:buNone/>
            </a:pPr>
            <a:r>
              <a:t/>
            </a:r>
            <a:endParaRPr sz="900"/>
          </a:p>
        </p:txBody>
      </p:sp>
      <p:sp>
        <p:nvSpPr>
          <p:cNvPr id="423" name="Google Shape;423;p58"/>
          <p:cNvSpPr txBox="1"/>
          <p:nvPr>
            <p:ph type="title"/>
          </p:nvPr>
        </p:nvSpPr>
        <p:spPr>
          <a:xfrm>
            <a:off x="311700" y="863125"/>
            <a:ext cx="8520600" cy="5199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Agenda</a:t>
            </a:r>
            <a:endParaRPr/>
          </a:p>
        </p:txBody>
      </p:sp>
      <p:pic>
        <p:nvPicPr>
          <p:cNvPr id="424" name="Google Shape;424;p58"/>
          <p:cNvPicPr preferRelativeResize="0"/>
          <p:nvPr/>
        </p:nvPicPr>
        <p:blipFill>
          <a:blip r:embed="rId3">
            <a:alphaModFix/>
          </a:blip>
          <a:stretch>
            <a:fillRect/>
          </a:stretch>
        </p:blipFill>
        <p:spPr>
          <a:xfrm>
            <a:off x="8286015" y="3748575"/>
            <a:ext cx="746085" cy="100357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8" name="Shape 428"/>
        <p:cNvGrpSpPr/>
        <p:nvPr/>
      </p:nvGrpSpPr>
      <p:grpSpPr>
        <a:xfrm>
          <a:off x="0" y="0"/>
          <a:ext cx="0" cy="0"/>
          <a:chOff x="0" y="0"/>
          <a:chExt cx="0" cy="0"/>
        </a:xfrm>
      </p:grpSpPr>
      <p:sp>
        <p:nvSpPr>
          <p:cNvPr id="429" name="Google Shape;429;p59"/>
          <p:cNvSpPr txBox="1"/>
          <p:nvPr>
            <p:ph type="title"/>
          </p:nvPr>
        </p:nvSpPr>
        <p:spPr>
          <a:xfrm>
            <a:off x="311700" y="9022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 </a:t>
            </a:r>
            <a:endParaRPr/>
          </a:p>
        </p:txBody>
      </p:sp>
      <p:pic>
        <p:nvPicPr>
          <p:cNvPr id="430" name="Google Shape;430;p59"/>
          <p:cNvPicPr preferRelativeResize="0"/>
          <p:nvPr/>
        </p:nvPicPr>
        <p:blipFill>
          <a:blip r:embed="rId3">
            <a:alphaModFix/>
          </a:blip>
          <a:stretch>
            <a:fillRect/>
          </a:stretch>
        </p:blipFill>
        <p:spPr>
          <a:xfrm>
            <a:off x="8286013" y="3722875"/>
            <a:ext cx="746085" cy="1105479"/>
          </a:xfrm>
          <a:prstGeom prst="rect">
            <a:avLst/>
          </a:prstGeom>
          <a:noFill/>
          <a:ln>
            <a:noFill/>
          </a:ln>
        </p:spPr>
      </p:pic>
      <p:sp>
        <p:nvSpPr>
          <p:cNvPr id="431" name="Google Shape;431;p59"/>
          <p:cNvSpPr txBox="1"/>
          <p:nvPr>
            <p:ph type="title"/>
          </p:nvPr>
        </p:nvSpPr>
        <p:spPr>
          <a:xfrm>
            <a:off x="311700" y="8260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Imagine a world…..</a:t>
            </a:r>
            <a:endParaRPr/>
          </a:p>
        </p:txBody>
      </p:sp>
      <p:pic>
        <p:nvPicPr>
          <p:cNvPr id="432" name="Google Shape;432;p59"/>
          <p:cNvPicPr preferRelativeResize="0"/>
          <p:nvPr/>
        </p:nvPicPr>
        <p:blipFill>
          <a:blip r:embed="rId4">
            <a:alphaModFix/>
          </a:blip>
          <a:stretch>
            <a:fillRect/>
          </a:stretch>
        </p:blipFill>
        <p:spPr>
          <a:xfrm>
            <a:off x="1281875" y="1304874"/>
            <a:ext cx="6272625" cy="3258825"/>
          </a:xfrm>
          <a:prstGeom prst="rect">
            <a:avLst/>
          </a:prstGeom>
          <a:noFill/>
          <a:ln>
            <a:noFill/>
          </a:ln>
        </p:spPr>
      </p:pic>
      <p:sp>
        <p:nvSpPr>
          <p:cNvPr id="433" name="Google Shape;433;p59"/>
          <p:cNvSpPr txBox="1"/>
          <p:nvPr/>
        </p:nvSpPr>
        <p:spPr>
          <a:xfrm>
            <a:off x="213650" y="4648900"/>
            <a:ext cx="887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Image - </a:t>
            </a:r>
            <a:r>
              <a:rPr lang="en" sz="1000" u="sng">
                <a:solidFill>
                  <a:schemeClr val="hlink"/>
                </a:solidFill>
                <a:hlinkClick r:id="rId5"/>
              </a:rPr>
              <a:t>minions</a:t>
            </a:r>
            <a:endParaRPr sz="1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7" name="Shape 437"/>
        <p:cNvGrpSpPr/>
        <p:nvPr/>
      </p:nvGrpSpPr>
      <p:grpSpPr>
        <a:xfrm>
          <a:off x="0" y="0"/>
          <a:ext cx="0" cy="0"/>
          <a:chOff x="0" y="0"/>
          <a:chExt cx="0" cy="0"/>
        </a:xfrm>
      </p:grpSpPr>
      <p:sp>
        <p:nvSpPr>
          <p:cNvPr id="438" name="Google Shape;438;p60"/>
          <p:cNvSpPr txBox="1"/>
          <p:nvPr>
            <p:ph type="title"/>
          </p:nvPr>
        </p:nvSpPr>
        <p:spPr>
          <a:xfrm>
            <a:off x="666750" y="1700213"/>
            <a:ext cx="7810500" cy="1743000"/>
          </a:xfrm>
          <a:prstGeom prst="rect">
            <a:avLst/>
          </a:prstGeom>
          <a:noFill/>
          <a:ln>
            <a:noFill/>
          </a:ln>
        </p:spPr>
        <p:txBody>
          <a:bodyPr anchorCtr="0" anchor="t" bIns="28575" lIns="57150" spcFirstLastPara="1" rIns="57150" wrap="square" tIns="28575">
            <a:normAutofit/>
          </a:bodyPr>
          <a:lstStyle/>
          <a:p>
            <a:pPr indent="0" lvl="0" marL="0" rtl="0" algn="l">
              <a:lnSpc>
                <a:spcPct val="85000"/>
              </a:lnSpc>
              <a:spcBef>
                <a:spcPts val="0"/>
              </a:spcBef>
              <a:spcAft>
                <a:spcPts val="0"/>
              </a:spcAft>
              <a:buClr>
                <a:schemeClr val="accent1"/>
              </a:buClr>
              <a:buSzPts val="2300"/>
              <a:buFont typeface="Arial Black"/>
              <a:buNone/>
            </a:pPr>
            <a:r>
              <a:t/>
            </a:r>
            <a:endParaRPr sz="900"/>
          </a:p>
        </p:txBody>
      </p:sp>
      <p:sp>
        <p:nvSpPr>
          <p:cNvPr id="439" name="Google Shape;439;p60"/>
          <p:cNvSpPr txBox="1"/>
          <p:nvPr>
            <p:ph idx="1" type="body"/>
          </p:nvPr>
        </p:nvSpPr>
        <p:spPr>
          <a:xfrm>
            <a:off x="311700" y="1152475"/>
            <a:ext cx="4009500" cy="341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Jennifer</a:t>
            </a:r>
            <a:r>
              <a:rPr lang="en"/>
              <a:t> Fernick </a:t>
            </a:r>
            <a:endParaRPr/>
          </a:p>
          <a:p>
            <a:pPr indent="-311150" lvl="0" marL="457200" rtl="0" algn="l">
              <a:spcBef>
                <a:spcPts val="0"/>
              </a:spcBef>
              <a:spcAft>
                <a:spcPts val="0"/>
              </a:spcAft>
              <a:buSzPts val="1300"/>
              <a:buChar char="●"/>
            </a:pPr>
            <a:r>
              <a:rPr lang="en" sz="1300"/>
              <a:t>SVP &amp; Global Head of Research at NCC Group </a:t>
            </a:r>
            <a:endParaRPr sz="1300"/>
          </a:p>
          <a:p>
            <a:pPr indent="-311150" lvl="0" marL="457200" rtl="0" algn="l">
              <a:spcBef>
                <a:spcPts val="0"/>
              </a:spcBef>
              <a:spcAft>
                <a:spcPts val="0"/>
              </a:spcAft>
              <a:buSzPts val="1300"/>
              <a:buChar char="●"/>
            </a:pPr>
            <a:r>
              <a:rPr lang="en" sz="1300"/>
              <a:t>Co-founding Board/TAC member  for Open Source Security Foundation </a:t>
            </a:r>
            <a:endParaRPr sz="1300"/>
          </a:p>
          <a:p>
            <a:pPr indent="-311150" lvl="0" marL="457200" rtl="0" algn="l">
              <a:spcBef>
                <a:spcPts val="0"/>
              </a:spcBef>
              <a:spcAft>
                <a:spcPts val="0"/>
              </a:spcAft>
              <a:buSzPts val="1300"/>
              <a:buChar char="●"/>
            </a:pPr>
            <a:r>
              <a:rPr lang="en" sz="1300"/>
              <a:t>Cryptographer, standards dev’t, quantum computers </a:t>
            </a:r>
            <a:endParaRPr sz="1300"/>
          </a:p>
        </p:txBody>
      </p:sp>
      <p:pic>
        <p:nvPicPr>
          <p:cNvPr id="440" name="Google Shape;440;p60"/>
          <p:cNvPicPr preferRelativeResize="0"/>
          <p:nvPr/>
        </p:nvPicPr>
        <p:blipFill>
          <a:blip r:embed="rId3">
            <a:alphaModFix/>
          </a:blip>
          <a:stretch>
            <a:fillRect/>
          </a:stretch>
        </p:blipFill>
        <p:spPr>
          <a:xfrm>
            <a:off x="8286013" y="3722875"/>
            <a:ext cx="746085" cy="1105479"/>
          </a:xfrm>
          <a:prstGeom prst="rect">
            <a:avLst/>
          </a:prstGeom>
          <a:noFill/>
          <a:ln>
            <a:noFill/>
          </a:ln>
        </p:spPr>
      </p:pic>
      <p:sp>
        <p:nvSpPr>
          <p:cNvPr id="441" name="Google Shape;441;p60"/>
          <p:cNvSpPr txBox="1"/>
          <p:nvPr>
            <p:ph idx="2" type="body"/>
          </p:nvPr>
        </p:nvSpPr>
        <p:spPr>
          <a:xfrm>
            <a:off x="4321275" y="1170125"/>
            <a:ext cx="4787100" cy="34164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n"/>
              <a:t>CRob, n, adj, and v</a:t>
            </a:r>
            <a:endParaRPr/>
          </a:p>
          <a:p>
            <a:pPr indent="-311150" lvl="0" marL="457200" rtl="0" algn="l">
              <a:spcBef>
                <a:spcPts val="0"/>
              </a:spcBef>
              <a:spcAft>
                <a:spcPts val="0"/>
              </a:spcAft>
              <a:buSzPts val="1300"/>
              <a:buChar char="●"/>
            </a:pPr>
            <a:r>
              <a:rPr lang="en" sz="1300"/>
              <a:t>Pronunciation: U.S.  (K-robe)</a:t>
            </a:r>
            <a:endParaRPr sz="1300"/>
          </a:p>
          <a:p>
            <a:pPr indent="-311150" lvl="0" marL="457200" rtl="0" algn="l">
              <a:spcBef>
                <a:spcPts val="0"/>
              </a:spcBef>
              <a:spcAft>
                <a:spcPts val="0"/>
              </a:spcAft>
              <a:buSzPts val="1300"/>
              <a:buChar char="●"/>
            </a:pPr>
            <a:r>
              <a:rPr lang="en" sz="1300"/>
              <a:t>Over 25 years of Enterprise-class Architecture, Engineering, Operations, and Security experience </a:t>
            </a:r>
            <a:endParaRPr sz="1300"/>
          </a:p>
          <a:p>
            <a:pPr indent="-311150" lvl="0" marL="457200" rtl="0" algn="l">
              <a:spcBef>
                <a:spcPts val="0"/>
              </a:spcBef>
              <a:spcAft>
                <a:spcPts val="0"/>
              </a:spcAft>
              <a:buSzPts val="1300"/>
              <a:buChar char="●"/>
            </a:pPr>
            <a:r>
              <a:rPr lang="en" sz="1300"/>
              <a:t>Ambassador For Intel Product Assurance and Security</a:t>
            </a:r>
            <a:endParaRPr sz="1300"/>
          </a:p>
          <a:p>
            <a:pPr indent="-311150" lvl="0" marL="457200" rtl="0" algn="l">
              <a:spcBef>
                <a:spcPts val="0"/>
              </a:spcBef>
              <a:spcAft>
                <a:spcPts val="0"/>
              </a:spcAft>
              <a:buSzPts val="1300"/>
              <a:buChar char="●"/>
            </a:pPr>
            <a:r>
              <a:rPr lang="en" sz="1300"/>
              <a:t>Working Group lead for the OpenSSF Dev Best Practices &amp; Vuln Coordination WGs, FIRST PSIRT TPC WG, and others</a:t>
            </a:r>
            <a:endParaRPr sz="1300"/>
          </a:p>
          <a:p>
            <a:pPr indent="-311150" lvl="0" marL="457200" rtl="0" algn="l">
              <a:spcBef>
                <a:spcPts val="0"/>
              </a:spcBef>
              <a:spcAft>
                <a:spcPts val="0"/>
              </a:spcAft>
              <a:buSzPts val="1300"/>
              <a:buChar char="●"/>
            </a:pPr>
            <a:r>
              <a:rPr lang="en" sz="1300"/>
              <a:t>Co-Author FIRST PSIRT Services Framework &amp; others</a:t>
            </a:r>
            <a:endParaRPr sz="1300"/>
          </a:p>
          <a:p>
            <a:pPr indent="-311150" lvl="0" marL="457200" rtl="0" algn="l">
              <a:spcBef>
                <a:spcPts val="0"/>
              </a:spcBef>
              <a:spcAft>
                <a:spcPts val="0"/>
              </a:spcAft>
              <a:buSzPts val="1300"/>
              <a:buChar char="●"/>
            </a:pPr>
            <a:r>
              <a:rPr lang="en" sz="1300"/>
              <a:t>Pirate-enthusiast &amp; hat-owner</a:t>
            </a:r>
            <a:endParaRPr sz="1300"/>
          </a:p>
        </p:txBody>
      </p:sp>
      <p:pic>
        <p:nvPicPr>
          <p:cNvPr id="442" name="Google Shape;442;p60"/>
          <p:cNvPicPr preferRelativeResize="0"/>
          <p:nvPr/>
        </p:nvPicPr>
        <p:blipFill>
          <a:blip r:embed="rId4">
            <a:alphaModFix/>
          </a:blip>
          <a:stretch>
            <a:fillRect/>
          </a:stretch>
        </p:blipFill>
        <p:spPr>
          <a:xfrm>
            <a:off x="7566050" y="826050"/>
            <a:ext cx="1466050" cy="14423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6" name="Shape 446"/>
        <p:cNvGrpSpPr/>
        <p:nvPr/>
      </p:nvGrpSpPr>
      <p:grpSpPr>
        <a:xfrm>
          <a:off x="0" y="0"/>
          <a:ext cx="0" cy="0"/>
          <a:chOff x="0" y="0"/>
          <a:chExt cx="0" cy="0"/>
        </a:xfrm>
      </p:grpSpPr>
      <p:sp>
        <p:nvSpPr>
          <p:cNvPr id="447" name="Google Shape;447;p61"/>
          <p:cNvSpPr txBox="1"/>
          <p:nvPr>
            <p:ph type="title"/>
          </p:nvPr>
        </p:nvSpPr>
        <p:spPr>
          <a:xfrm>
            <a:off x="311700" y="9022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We can’t forget about our bestest OSS-buddies</a:t>
            </a:r>
            <a:endParaRPr/>
          </a:p>
        </p:txBody>
      </p:sp>
      <p:sp>
        <p:nvSpPr>
          <p:cNvPr id="448" name="Google Shape;448;p61"/>
          <p:cNvSpPr txBox="1"/>
          <p:nvPr>
            <p:ph idx="1" type="body"/>
          </p:nvPr>
        </p:nvSpPr>
        <p:spPr>
          <a:xfrm>
            <a:off x="311700" y="1152475"/>
            <a:ext cx="2448600" cy="341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Kay</a:t>
            </a:r>
            <a:endParaRPr/>
          </a:p>
          <a:p>
            <a:pPr indent="-317500" lvl="0" marL="457200" rtl="0" algn="l">
              <a:spcBef>
                <a:spcPts val="0"/>
              </a:spcBef>
              <a:spcAft>
                <a:spcPts val="0"/>
              </a:spcAft>
              <a:buSzPts val="1400"/>
              <a:buChar char="●"/>
            </a:pPr>
            <a:r>
              <a:t/>
            </a:r>
            <a:endParaRPr/>
          </a:p>
        </p:txBody>
      </p:sp>
      <p:pic>
        <p:nvPicPr>
          <p:cNvPr id="449" name="Google Shape;449;p61"/>
          <p:cNvPicPr preferRelativeResize="0"/>
          <p:nvPr/>
        </p:nvPicPr>
        <p:blipFill>
          <a:blip r:embed="rId3">
            <a:alphaModFix/>
          </a:blip>
          <a:stretch>
            <a:fillRect/>
          </a:stretch>
        </p:blipFill>
        <p:spPr>
          <a:xfrm>
            <a:off x="8286013" y="3722875"/>
            <a:ext cx="746085" cy="1105479"/>
          </a:xfrm>
          <a:prstGeom prst="rect">
            <a:avLst/>
          </a:prstGeom>
          <a:noFill/>
          <a:ln>
            <a:noFill/>
          </a:ln>
        </p:spPr>
      </p:pic>
      <p:sp>
        <p:nvSpPr>
          <p:cNvPr id="450" name="Google Shape;450;p61"/>
          <p:cNvSpPr txBox="1"/>
          <p:nvPr>
            <p:ph idx="2" type="body"/>
          </p:nvPr>
        </p:nvSpPr>
        <p:spPr>
          <a:xfrm>
            <a:off x="5051150" y="1224575"/>
            <a:ext cx="2448600" cy="341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Rao</a:t>
            </a:r>
            <a:endParaRPr/>
          </a:p>
          <a:p>
            <a:pPr indent="-317500" lvl="0" marL="457200" rtl="0" algn="l">
              <a:spcBef>
                <a:spcPts val="0"/>
              </a:spcBef>
              <a:spcAft>
                <a:spcPts val="0"/>
              </a:spcAft>
              <a:buSzPts val="1400"/>
              <a:buChar char="●"/>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C343D"/>
        </a:solidFill>
      </p:bgPr>
    </p:bg>
    <p:spTree>
      <p:nvGrpSpPr>
        <p:cNvPr id="454" name="Shape 454"/>
        <p:cNvGrpSpPr/>
        <p:nvPr/>
      </p:nvGrpSpPr>
      <p:grpSpPr>
        <a:xfrm>
          <a:off x="0" y="0"/>
          <a:ext cx="0" cy="0"/>
          <a:chOff x="0" y="0"/>
          <a:chExt cx="0" cy="0"/>
        </a:xfrm>
      </p:grpSpPr>
      <p:pic>
        <p:nvPicPr>
          <p:cNvPr id="455" name="Google Shape;455;p62"/>
          <p:cNvPicPr preferRelativeResize="0"/>
          <p:nvPr/>
        </p:nvPicPr>
        <p:blipFill>
          <a:blip r:embed="rId3">
            <a:alphaModFix/>
          </a:blip>
          <a:stretch>
            <a:fillRect/>
          </a:stretch>
        </p:blipFill>
        <p:spPr>
          <a:xfrm>
            <a:off x="6979729" y="129154"/>
            <a:ext cx="2043903" cy="787727"/>
          </a:xfrm>
          <a:prstGeom prst="rect">
            <a:avLst/>
          </a:prstGeom>
          <a:noFill/>
          <a:ln>
            <a:noFill/>
          </a:ln>
        </p:spPr>
      </p:pic>
      <p:sp>
        <p:nvSpPr>
          <p:cNvPr id="456" name="Google Shape;456;p62"/>
          <p:cNvSpPr txBox="1"/>
          <p:nvPr/>
        </p:nvSpPr>
        <p:spPr>
          <a:xfrm>
            <a:off x="375775" y="1755200"/>
            <a:ext cx="7936800" cy="13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100">
                <a:solidFill>
                  <a:srgbClr val="FFFFFF"/>
                </a:solidFill>
              </a:rPr>
              <a:t>The Security of OSS =          The Security of </a:t>
            </a:r>
            <a:r>
              <a:rPr b="1" lang="en" sz="4100">
                <a:solidFill>
                  <a:srgbClr val="FF0000"/>
                </a:solidFill>
              </a:rPr>
              <a:t>EVERYTHING</a:t>
            </a:r>
            <a:endParaRPr b="1" sz="4100">
              <a:solidFill>
                <a:srgbClr val="FF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0" name="Shape 460"/>
        <p:cNvGrpSpPr/>
        <p:nvPr/>
      </p:nvGrpSpPr>
      <p:grpSpPr>
        <a:xfrm>
          <a:off x="0" y="0"/>
          <a:ext cx="0" cy="0"/>
          <a:chOff x="0" y="0"/>
          <a:chExt cx="0" cy="0"/>
        </a:xfrm>
      </p:grpSpPr>
      <p:sp>
        <p:nvSpPr>
          <p:cNvPr id="461" name="Google Shape;461;p63"/>
          <p:cNvSpPr txBox="1"/>
          <p:nvPr>
            <p:ph type="title"/>
          </p:nvPr>
        </p:nvSpPr>
        <p:spPr>
          <a:xfrm>
            <a:off x="311700" y="8260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Problem Overview</a:t>
            </a:r>
            <a:endParaRPr/>
          </a:p>
        </p:txBody>
      </p:sp>
      <p:sp>
        <p:nvSpPr>
          <p:cNvPr id="462" name="Google Shape;462;p63"/>
          <p:cNvSpPr txBox="1"/>
          <p:nvPr>
            <p:ph idx="1" type="body"/>
          </p:nvPr>
        </p:nvSpPr>
        <p:spPr>
          <a:xfrm>
            <a:off x="127525" y="1000075"/>
            <a:ext cx="8555100" cy="3358200"/>
          </a:xfrm>
          <a:prstGeom prst="rect">
            <a:avLst/>
          </a:prstGeom>
          <a:noFill/>
          <a:ln>
            <a:noFill/>
          </a:ln>
        </p:spPr>
        <p:txBody>
          <a:bodyPr anchorCtr="0" anchor="ctr" bIns="91425" lIns="91425" spcFirstLastPara="1" rIns="91425" wrap="square" tIns="91425">
            <a:noAutofit/>
          </a:bodyPr>
          <a:lstStyle/>
          <a:p>
            <a:pPr indent="-336550" lvl="0" marL="457200" rtl="0" algn="l">
              <a:spcBef>
                <a:spcPts val="0"/>
              </a:spcBef>
              <a:spcAft>
                <a:spcPts val="0"/>
              </a:spcAft>
              <a:buSzPts val="1700"/>
              <a:buChar char="●"/>
            </a:pPr>
            <a:r>
              <a:rPr lang="en" sz="1700"/>
              <a:t>It has been estimated that FOSS constitutes 80-90% of any given piece of modern software </a:t>
            </a:r>
            <a:r>
              <a:rPr baseline="30000" lang="en" sz="1700"/>
              <a:t>(1)</a:t>
            </a:r>
            <a:endParaRPr baseline="30000" sz="1700"/>
          </a:p>
          <a:p>
            <a:pPr indent="-336550" lvl="0" marL="457200" rtl="0" algn="l">
              <a:spcBef>
                <a:spcPts val="0"/>
              </a:spcBef>
              <a:spcAft>
                <a:spcPts val="0"/>
              </a:spcAft>
              <a:buSzPts val="1700"/>
              <a:buChar char="●"/>
            </a:pPr>
            <a:r>
              <a:rPr lang="en" sz="1700"/>
              <a:t>One report found that 84% of these codebases had at least one vulnerability, with the average having 158 per codebase </a:t>
            </a:r>
            <a:r>
              <a:rPr baseline="30000" lang="en" sz="1700"/>
              <a:t>(2)</a:t>
            </a:r>
            <a:endParaRPr sz="1700"/>
          </a:p>
          <a:p>
            <a:pPr indent="-336550" lvl="0" marL="457200" rtl="0" algn="l">
              <a:spcBef>
                <a:spcPts val="0"/>
              </a:spcBef>
              <a:spcAft>
                <a:spcPts val="0"/>
              </a:spcAft>
              <a:buSzPts val="1700"/>
              <a:buChar char="●"/>
            </a:pPr>
            <a:r>
              <a:rPr lang="en" sz="1700"/>
              <a:t>Other reports discover that average applications contain 118 libraries with roughly ⅓ being active; The average library age was 2.6 years old </a:t>
            </a:r>
            <a:r>
              <a:rPr baseline="30000" lang="en" sz="1700"/>
              <a:t>(3) </a:t>
            </a:r>
            <a:r>
              <a:rPr lang="en" sz="1700"/>
              <a:t> </a:t>
            </a:r>
            <a:endParaRPr sz="1700"/>
          </a:p>
          <a:p>
            <a:pPr indent="-336550" lvl="0" marL="457200" rtl="0" algn="l">
              <a:spcBef>
                <a:spcPts val="0"/>
              </a:spcBef>
              <a:spcAft>
                <a:spcPts val="0"/>
              </a:spcAft>
              <a:buSzPts val="1700"/>
              <a:buChar char="●"/>
            </a:pPr>
            <a:r>
              <a:rPr lang="en" sz="1700"/>
              <a:t>Over a 10 year period the volume of vulns has increased over 4 times [as measured with CVE] </a:t>
            </a:r>
            <a:r>
              <a:rPr baseline="30000" lang="en" sz="1700"/>
              <a:t>(4)</a:t>
            </a:r>
            <a:endParaRPr sz="1700"/>
          </a:p>
          <a:p>
            <a:pPr indent="-336550" lvl="0" marL="457200" rtl="0" algn="l">
              <a:spcBef>
                <a:spcPts val="0"/>
              </a:spcBef>
              <a:spcAft>
                <a:spcPts val="0"/>
              </a:spcAft>
              <a:buSzPts val="1700"/>
              <a:buChar char="●"/>
            </a:pPr>
            <a:r>
              <a:rPr lang="en" sz="1700"/>
              <a:t>Most OSS vulns are discover in indirect dependencies </a:t>
            </a:r>
            <a:r>
              <a:rPr baseline="30000" lang="en" sz="1700"/>
              <a:t>(5)</a:t>
            </a:r>
            <a:r>
              <a:rPr lang="en" sz="1700"/>
              <a:t>  </a:t>
            </a:r>
            <a:endParaRPr sz="1700"/>
          </a:p>
          <a:p>
            <a:pPr indent="-336550" lvl="0" marL="457200" rtl="0" algn="l">
              <a:spcBef>
                <a:spcPts val="0"/>
              </a:spcBef>
              <a:spcAft>
                <a:spcPts val="0"/>
              </a:spcAft>
              <a:buSzPts val="1700"/>
              <a:buChar char="●"/>
            </a:pPr>
            <a:r>
              <a:rPr lang="en" sz="1700"/>
              <a:t>A typical vuln can go undetected for 218 weeks, and typically takes 4 weeks to   get resolved once the project is alerted to it </a:t>
            </a:r>
            <a:r>
              <a:rPr baseline="30000" lang="en" sz="1700"/>
              <a:t>(6)</a:t>
            </a:r>
            <a:endParaRPr baseline="30000" sz="1700"/>
          </a:p>
        </p:txBody>
      </p:sp>
      <p:pic>
        <p:nvPicPr>
          <p:cNvPr id="463" name="Google Shape;463;p63"/>
          <p:cNvPicPr preferRelativeResize="0"/>
          <p:nvPr/>
        </p:nvPicPr>
        <p:blipFill>
          <a:blip r:embed="rId3">
            <a:alphaModFix/>
          </a:blip>
          <a:stretch>
            <a:fillRect/>
          </a:stretch>
        </p:blipFill>
        <p:spPr>
          <a:xfrm>
            <a:off x="8286013" y="3722875"/>
            <a:ext cx="746085" cy="1105479"/>
          </a:xfrm>
          <a:prstGeom prst="rect">
            <a:avLst/>
          </a:prstGeom>
          <a:noFill/>
          <a:ln>
            <a:noFill/>
          </a:ln>
        </p:spPr>
      </p:pic>
      <p:sp>
        <p:nvSpPr>
          <p:cNvPr id="464" name="Google Shape;464;p63"/>
          <p:cNvSpPr txBox="1"/>
          <p:nvPr/>
        </p:nvSpPr>
        <p:spPr>
          <a:xfrm>
            <a:off x="311700" y="4097800"/>
            <a:ext cx="7974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(1) - </a:t>
            </a:r>
            <a:r>
              <a:rPr lang="en" sz="1000" u="sng">
                <a:solidFill>
                  <a:schemeClr val="hlink"/>
                </a:solidFill>
                <a:hlinkClick r:id="rId4"/>
              </a:rPr>
              <a:t>State of the Software Supply Chain</a:t>
            </a:r>
            <a:endParaRPr sz="1000"/>
          </a:p>
          <a:p>
            <a:pPr indent="0" lvl="0" marL="0" rtl="0" algn="l">
              <a:spcBef>
                <a:spcPts val="0"/>
              </a:spcBef>
              <a:spcAft>
                <a:spcPts val="0"/>
              </a:spcAft>
              <a:buNone/>
            </a:pPr>
            <a:r>
              <a:rPr lang="en" sz="1000"/>
              <a:t>(2) - </a:t>
            </a:r>
            <a:r>
              <a:rPr lang="en" sz="1000" u="sng">
                <a:solidFill>
                  <a:schemeClr val="hlink"/>
                </a:solidFill>
                <a:hlinkClick r:id="rId5"/>
              </a:rPr>
              <a:t>2021 Open Source Security and Risk Analysis Report</a:t>
            </a:r>
            <a:endParaRPr sz="1000"/>
          </a:p>
          <a:p>
            <a:pPr indent="0" lvl="0" marL="0" rtl="0" algn="l">
              <a:spcBef>
                <a:spcPts val="0"/>
              </a:spcBef>
              <a:spcAft>
                <a:spcPts val="0"/>
              </a:spcAft>
              <a:buNone/>
            </a:pPr>
            <a:r>
              <a:rPr lang="en" sz="1000"/>
              <a:t>(3) - </a:t>
            </a:r>
            <a:r>
              <a:rPr lang="en" sz="1000" u="sng">
                <a:solidFill>
                  <a:schemeClr val="hlink"/>
                </a:solidFill>
                <a:hlinkClick r:id="rId6"/>
              </a:rPr>
              <a:t>2021 State of Open Source Security Report</a:t>
            </a:r>
            <a:endParaRPr sz="1000"/>
          </a:p>
          <a:p>
            <a:pPr indent="0" lvl="0" marL="0" rtl="0" algn="l">
              <a:spcBef>
                <a:spcPts val="0"/>
              </a:spcBef>
              <a:spcAft>
                <a:spcPts val="0"/>
              </a:spcAft>
              <a:buNone/>
            </a:pPr>
            <a:r>
              <a:rPr lang="en" sz="1000"/>
              <a:t>(4) - </a:t>
            </a:r>
            <a:r>
              <a:rPr lang="en" sz="1000" u="sng">
                <a:solidFill>
                  <a:schemeClr val="hlink"/>
                </a:solidFill>
                <a:hlinkClick r:id="rId7"/>
              </a:rPr>
              <a:t>2020 Red Hat Risk Report</a:t>
            </a:r>
            <a:endParaRPr sz="1000"/>
          </a:p>
          <a:p>
            <a:pPr indent="0" lvl="0" marL="0" rtl="0" algn="l">
              <a:spcBef>
                <a:spcPts val="0"/>
              </a:spcBef>
              <a:spcAft>
                <a:spcPts val="0"/>
              </a:spcAft>
              <a:buNone/>
            </a:pPr>
            <a:r>
              <a:rPr lang="en" sz="1000"/>
              <a:t>(5) - </a:t>
            </a:r>
            <a:r>
              <a:rPr lang="en" sz="1000" u="sng">
                <a:solidFill>
                  <a:schemeClr val="hlink"/>
                </a:solidFill>
                <a:hlinkClick r:id="rId8"/>
              </a:rPr>
              <a:t>2020 State of Open Source Security Report</a:t>
            </a:r>
            <a:endParaRPr/>
          </a:p>
          <a:p>
            <a:pPr indent="0" lvl="0" marL="0" rtl="0" algn="l">
              <a:spcBef>
                <a:spcPts val="0"/>
              </a:spcBef>
              <a:spcAft>
                <a:spcPts val="0"/>
              </a:spcAft>
              <a:buNone/>
            </a:pPr>
            <a:r>
              <a:rPr lang="en" sz="1000"/>
              <a:t>(6) - </a:t>
            </a:r>
            <a:r>
              <a:rPr lang="en" sz="1000" u="sng">
                <a:solidFill>
                  <a:schemeClr val="accent5"/>
                </a:solidFill>
                <a:hlinkClick r:id="rId9">
                  <a:extLst>
                    <a:ext uri="{A12FA001-AC4F-418D-AE19-62706E023703}">
                      <ahyp:hlinkClr val="tx"/>
                    </a:ext>
                  </a:extLst>
                </a:hlinkClick>
              </a:rPr>
              <a:t>2020 State of the Octoverse</a:t>
            </a:r>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8"/>
          <p:cNvSpPr/>
          <p:nvPr/>
        </p:nvSpPr>
        <p:spPr>
          <a:xfrm>
            <a:off x="6360850" y="855775"/>
            <a:ext cx="2693100" cy="38688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28"/>
          <p:cNvPicPr preferRelativeResize="0"/>
          <p:nvPr/>
        </p:nvPicPr>
        <p:blipFill>
          <a:blip r:embed="rId3">
            <a:alphaModFix/>
          </a:blip>
          <a:stretch>
            <a:fillRect/>
          </a:stretch>
        </p:blipFill>
        <p:spPr>
          <a:xfrm>
            <a:off x="546875" y="962450"/>
            <a:ext cx="2640975" cy="3920241"/>
          </a:xfrm>
          <a:prstGeom prst="rect">
            <a:avLst/>
          </a:prstGeom>
          <a:noFill/>
          <a:ln>
            <a:noFill/>
          </a:ln>
        </p:spPr>
      </p:pic>
      <p:pic>
        <p:nvPicPr>
          <p:cNvPr id="138" name="Google Shape;138;p28"/>
          <p:cNvPicPr preferRelativeResize="0"/>
          <p:nvPr/>
        </p:nvPicPr>
        <p:blipFill>
          <a:blip r:embed="rId4">
            <a:alphaModFix/>
          </a:blip>
          <a:stretch>
            <a:fillRect/>
          </a:stretch>
        </p:blipFill>
        <p:spPr>
          <a:xfrm>
            <a:off x="3451525" y="1078350"/>
            <a:ext cx="2489150" cy="2544325"/>
          </a:xfrm>
          <a:prstGeom prst="rect">
            <a:avLst/>
          </a:prstGeom>
          <a:noFill/>
          <a:ln>
            <a:noFill/>
          </a:ln>
        </p:spPr>
      </p:pic>
      <p:pic>
        <p:nvPicPr>
          <p:cNvPr id="139" name="Google Shape;139;p28"/>
          <p:cNvPicPr preferRelativeResize="0"/>
          <p:nvPr/>
        </p:nvPicPr>
        <p:blipFill>
          <a:blip r:embed="rId5">
            <a:alphaModFix/>
          </a:blip>
          <a:stretch>
            <a:fillRect/>
          </a:stretch>
        </p:blipFill>
        <p:spPr>
          <a:xfrm>
            <a:off x="3251500" y="3864350"/>
            <a:ext cx="2640975" cy="860225"/>
          </a:xfrm>
          <a:prstGeom prst="rect">
            <a:avLst/>
          </a:prstGeom>
          <a:noFill/>
          <a:ln>
            <a:noFill/>
          </a:ln>
        </p:spPr>
      </p:pic>
      <p:pic>
        <p:nvPicPr>
          <p:cNvPr id="140" name="Google Shape;140;p28"/>
          <p:cNvPicPr preferRelativeResize="0"/>
          <p:nvPr/>
        </p:nvPicPr>
        <p:blipFill>
          <a:blip r:embed="rId6">
            <a:alphaModFix/>
          </a:blip>
          <a:stretch>
            <a:fillRect/>
          </a:stretch>
        </p:blipFill>
        <p:spPr>
          <a:xfrm>
            <a:off x="7011488" y="2239163"/>
            <a:ext cx="1391823" cy="2062274"/>
          </a:xfrm>
          <a:prstGeom prst="rect">
            <a:avLst/>
          </a:prstGeom>
          <a:noFill/>
          <a:ln>
            <a:noFill/>
          </a:ln>
        </p:spPr>
      </p:pic>
      <p:sp>
        <p:nvSpPr>
          <p:cNvPr id="141" name="Google Shape;141;p28"/>
          <p:cNvSpPr txBox="1"/>
          <p:nvPr/>
        </p:nvSpPr>
        <p:spPr>
          <a:xfrm>
            <a:off x="6563349" y="1189000"/>
            <a:ext cx="22881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t>openssf.org</a:t>
            </a:r>
            <a:endParaRPr b="1" sz="2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8" name="Shape 468"/>
        <p:cNvGrpSpPr/>
        <p:nvPr/>
      </p:nvGrpSpPr>
      <p:grpSpPr>
        <a:xfrm>
          <a:off x="0" y="0"/>
          <a:ext cx="0" cy="0"/>
          <a:chOff x="0" y="0"/>
          <a:chExt cx="0" cy="0"/>
        </a:xfrm>
      </p:grpSpPr>
      <p:sp>
        <p:nvSpPr>
          <p:cNvPr id="469" name="Google Shape;469;p64"/>
          <p:cNvSpPr txBox="1"/>
          <p:nvPr>
            <p:ph type="title"/>
          </p:nvPr>
        </p:nvSpPr>
        <p:spPr>
          <a:xfrm>
            <a:off x="269200" y="863125"/>
            <a:ext cx="8520600" cy="4902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CVE-2014-0160</a:t>
            </a:r>
            <a:endParaRPr/>
          </a:p>
        </p:txBody>
      </p:sp>
      <p:pic>
        <p:nvPicPr>
          <p:cNvPr id="470" name="Google Shape;470;p64"/>
          <p:cNvPicPr preferRelativeResize="0"/>
          <p:nvPr/>
        </p:nvPicPr>
        <p:blipFill>
          <a:blip r:embed="rId3">
            <a:alphaModFix/>
          </a:blip>
          <a:stretch>
            <a:fillRect/>
          </a:stretch>
        </p:blipFill>
        <p:spPr>
          <a:xfrm>
            <a:off x="381000" y="1404225"/>
            <a:ext cx="2539524" cy="2948624"/>
          </a:xfrm>
          <a:prstGeom prst="rect">
            <a:avLst/>
          </a:prstGeom>
          <a:noFill/>
          <a:ln>
            <a:noFill/>
          </a:ln>
        </p:spPr>
      </p:pic>
      <p:sp>
        <p:nvSpPr>
          <p:cNvPr id="471" name="Google Shape;471;p64"/>
          <p:cNvSpPr txBox="1"/>
          <p:nvPr/>
        </p:nvSpPr>
        <p:spPr>
          <a:xfrm>
            <a:off x="3213600" y="780600"/>
            <a:ext cx="58491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https://heartbleed.com/</a:t>
            </a:r>
            <a:endParaRPr/>
          </a:p>
          <a:p>
            <a:pPr indent="0" lvl="0" marL="0" rtl="0" algn="l">
              <a:spcBef>
                <a:spcPts val="0"/>
              </a:spcBef>
              <a:spcAft>
                <a:spcPts val="0"/>
              </a:spcAft>
              <a:buNone/>
            </a:pPr>
            <a:r>
              <a:t/>
            </a:r>
            <a:endParaRPr sz="1300"/>
          </a:p>
          <a:p>
            <a:pPr indent="0" lvl="0" marL="0" rtl="0" algn="l">
              <a:spcBef>
                <a:spcPts val="0"/>
              </a:spcBef>
              <a:spcAft>
                <a:spcPts val="0"/>
              </a:spcAft>
              <a:buNone/>
            </a:pPr>
            <a:r>
              <a:rPr lang="en" sz="1300"/>
              <a:t>Vulnerability in </a:t>
            </a:r>
            <a:r>
              <a:rPr b="1" lang="en" sz="1300"/>
              <a:t>popular </a:t>
            </a:r>
            <a:r>
              <a:rPr lang="en" sz="1300"/>
              <a:t>open source library OpenSSL that could leak sensitive information otherwise thought protected by SSL/TLS encryption</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This is a widely-used method to protect communications over TCP-IP-based networks (example - The Internet)</a:t>
            </a:r>
            <a:endParaRPr baseline="30000" sz="1300"/>
          </a:p>
        </p:txBody>
      </p:sp>
      <p:sp>
        <p:nvSpPr>
          <p:cNvPr id="472" name="Google Shape;472;p64"/>
          <p:cNvSpPr txBox="1"/>
          <p:nvPr/>
        </p:nvSpPr>
        <p:spPr>
          <a:xfrm>
            <a:off x="0" y="4259325"/>
            <a:ext cx="32136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(7) - </a:t>
            </a:r>
            <a:r>
              <a:rPr lang="en" sz="1000" u="sng">
                <a:solidFill>
                  <a:schemeClr val="hlink"/>
                </a:solidFill>
                <a:hlinkClick r:id="rId5"/>
              </a:rPr>
              <a:t>Heartbleed</a:t>
            </a:r>
            <a:endParaRPr sz="1000"/>
          </a:p>
          <a:p>
            <a:pPr indent="0" lvl="0" marL="0" rtl="0" algn="l">
              <a:spcBef>
                <a:spcPts val="0"/>
              </a:spcBef>
              <a:spcAft>
                <a:spcPts val="0"/>
              </a:spcAft>
              <a:buNone/>
            </a:pPr>
            <a:r>
              <a:rPr lang="en" sz="1000"/>
              <a:t>(8) - </a:t>
            </a:r>
            <a:r>
              <a:rPr lang="en" sz="1000" u="sng">
                <a:solidFill>
                  <a:schemeClr val="hlink"/>
                </a:solidFill>
                <a:hlinkClick r:id="rId6"/>
              </a:rPr>
              <a:t>300k vulnerable to Heartbleed two months later</a:t>
            </a:r>
            <a:endParaRPr/>
          </a:p>
          <a:p>
            <a:pPr indent="0" lvl="0" marL="0" rtl="0" algn="l">
              <a:spcBef>
                <a:spcPts val="0"/>
              </a:spcBef>
              <a:spcAft>
                <a:spcPts val="0"/>
              </a:spcAft>
              <a:buNone/>
            </a:pPr>
            <a:r>
              <a:rPr lang="en" sz="1000"/>
              <a:t>(9) - </a:t>
            </a:r>
            <a:r>
              <a:rPr lang="en" sz="1000" u="sng">
                <a:solidFill>
                  <a:schemeClr val="hlink"/>
                </a:solidFill>
                <a:hlinkClick r:id="rId7"/>
              </a:rPr>
              <a:t>Heartbleed’s Heartburn: Why a 5 year Old Vulnerability Continues to Bite</a:t>
            </a:r>
            <a:endParaRPr sz="1000"/>
          </a:p>
          <a:p>
            <a:pPr indent="0" lvl="0" marL="0" rtl="0" algn="l">
              <a:spcBef>
                <a:spcPts val="0"/>
              </a:spcBef>
              <a:spcAft>
                <a:spcPts val="0"/>
              </a:spcAft>
              <a:buNone/>
            </a:pPr>
            <a:r>
              <a:rPr lang="en" sz="1000"/>
              <a:t>(10) - </a:t>
            </a:r>
            <a:r>
              <a:rPr lang="en" sz="1000" u="sng">
                <a:solidFill>
                  <a:schemeClr val="hlink"/>
                </a:solidFill>
                <a:hlinkClick r:id="rId8"/>
              </a:rPr>
              <a:t>Heartbleed Report</a:t>
            </a:r>
            <a:endParaRPr sz="1000"/>
          </a:p>
        </p:txBody>
      </p:sp>
      <p:sp>
        <p:nvSpPr>
          <p:cNvPr id="473" name="Google Shape;473;p64"/>
          <p:cNvSpPr txBox="1"/>
          <p:nvPr/>
        </p:nvSpPr>
        <p:spPr>
          <a:xfrm>
            <a:off x="3307225" y="2384400"/>
            <a:ext cx="56961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02122"/>
                </a:solidFill>
              </a:rPr>
              <a:t>”</a:t>
            </a:r>
            <a:r>
              <a:rPr lang="en" sz="1050">
                <a:solidFill>
                  <a:srgbClr val="202122"/>
                </a:solidFill>
                <a:highlight>
                  <a:srgbClr val="FFFFFF"/>
                </a:highlight>
              </a:rPr>
              <a:t>At the time of disclosure, some 17% (around half a million) of the Internet's secure web servers certified by trusted authorities were believed to be vulnerable to the attack, allowing theft of the servers' private keys and users' session cookies and passwords” </a:t>
            </a:r>
            <a:r>
              <a:rPr baseline="30000" lang="en" sz="1050">
                <a:solidFill>
                  <a:srgbClr val="202122"/>
                </a:solidFill>
                <a:highlight>
                  <a:srgbClr val="FFFFFF"/>
                </a:highlight>
              </a:rPr>
              <a:t>(7)</a:t>
            </a:r>
            <a:endParaRPr baseline="30000">
              <a:solidFill>
                <a:schemeClr val="dk1"/>
              </a:solidFill>
            </a:endParaRPr>
          </a:p>
        </p:txBody>
      </p:sp>
      <p:sp>
        <p:nvSpPr>
          <p:cNvPr id="474" name="Google Shape;474;p64"/>
          <p:cNvSpPr txBox="1"/>
          <p:nvPr/>
        </p:nvSpPr>
        <p:spPr>
          <a:xfrm>
            <a:off x="3307225" y="3031500"/>
            <a:ext cx="57258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202122"/>
                </a:solidFill>
              </a:rPr>
              <a:t>Public disclosure </a:t>
            </a:r>
            <a:r>
              <a:rPr lang="en" sz="1300">
                <a:solidFill>
                  <a:srgbClr val="202122"/>
                </a:solidFill>
              </a:rPr>
              <a:t>- 7 April 2014</a:t>
            </a:r>
            <a:endParaRPr sz="1300">
              <a:solidFill>
                <a:srgbClr val="202122"/>
              </a:solidFill>
            </a:endParaRPr>
          </a:p>
          <a:p>
            <a:pPr indent="0" lvl="0" marL="0" rtl="0" algn="l">
              <a:spcBef>
                <a:spcPts val="0"/>
              </a:spcBef>
              <a:spcAft>
                <a:spcPts val="0"/>
              </a:spcAft>
              <a:buNone/>
            </a:pPr>
            <a:r>
              <a:rPr b="1" lang="en" sz="1300">
                <a:solidFill>
                  <a:srgbClr val="202122"/>
                </a:solidFill>
              </a:rPr>
              <a:t>Exposure</a:t>
            </a:r>
            <a:r>
              <a:rPr lang="en" sz="1300">
                <a:solidFill>
                  <a:srgbClr val="202122"/>
                </a:solidFill>
              </a:rPr>
              <a:t> -</a:t>
            </a:r>
            <a:endParaRPr sz="1300">
              <a:solidFill>
                <a:srgbClr val="202122"/>
              </a:solidFill>
            </a:endParaRPr>
          </a:p>
          <a:p>
            <a:pPr indent="-311150" lvl="0" marL="457200" rtl="0" algn="l">
              <a:spcBef>
                <a:spcPts val="0"/>
              </a:spcBef>
              <a:spcAft>
                <a:spcPts val="0"/>
              </a:spcAft>
              <a:buClr>
                <a:srgbClr val="202122"/>
              </a:buClr>
              <a:buSzPts val="1300"/>
              <a:buChar char="●"/>
            </a:pPr>
            <a:r>
              <a:rPr lang="en" sz="1300">
                <a:solidFill>
                  <a:srgbClr val="202122"/>
                </a:solidFill>
              </a:rPr>
              <a:t>21 June 2014 - 309,197 public web servers remained vulnerable </a:t>
            </a:r>
            <a:r>
              <a:rPr baseline="30000" lang="en" sz="1300">
                <a:solidFill>
                  <a:srgbClr val="202122"/>
                </a:solidFill>
              </a:rPr>
              <a:t>(8)</a:t>
            </a:r>
            <a:endParaRPr baseline="30000" sz="1300">
              <a:solidFill>
                <a:srgbClr val="202122"/>
              </a:solidFill>
            </a:endParaRPr>
          </a:p>
          <a:p>
            <a:pPr indent="-311150" lvl="0" marL="457200" rtl="0" algn="l">
              <a:spcBef>
                <a:spcPts val="0"/>
              </a:spcBef>
              <a:spcAft>
                <a:spcPts val="0"/>
              </a:spcAft>
              <a:buClr>
                <a:srgbClr val="202122"/>
              </a:buClr>
              <a:buSzPts val="1300"/>
              <a:buChar char="●"/>
            </a:pPr>
            <a:r>
              <a:rPr lang="en" sz="1300">
                <a:solidFill>
                  <a:srgbClr val="202122"/>
                </a:solidFill>
              </a:rPr>
              <a:t>6 July 2017, the number had dropped to 144,000 </a:t>
            </a:r>
            <a:r>
              <a:rPr baseline="30000" lang="en" sz="1300">
                <a:solidFill>
                  <a:srgbClr val="202122"/>
                </a:solidFill>
              </a:rPr>
              <a:t>(9)</a:t>
            </a:r>
            <a:endParaRPr baseline="30000" sz="1300">
              <a:solidFill>
                <a:srgbClr val="202122"/>
              </a:solidFill>
            </a:endParaRPr>
          </a:p>
          <a:p>
            <a:pPr indent="-311150" lvl="0" marL="457200" rtl="0" algn="l">
              <a:spcBef>
                <a:spcPts val="0"/>
              </a:spcBef>
              <a:spcAft>
                <a:spcPts val="0"/>
              </a:spcAft>
              <a:buClr>
                <a:srgbClr val="202122"/>
              </a:buClr>
              <a:buSzPts val="1300"/>
              <a:buChar char="●"/>
            </a:pPr>
            <a:r>
              <a:rPr lang="en" sz="1300">
                <a:solidFill>
                  <a:srgbClr val="202122"/>
                </a:solidFill>
              </a:rPr>
              <a:t>11 July 2019, 91,063 devices were vulnerable </a:t>
            </a:r>
            <a:r>
              <a:rPr baseline="30000" lang="en" sz="1300">
                <a:solidFill>
                  <a:srgbClr val="202122"/>
                </a:solidFill>
              </a:rPr>
              <a:t>(10)</a:t>
            </a:r>
            <a:endParaRPr baseline="30000" sz="1300">
              <a:solidFill>
                <a:srgbClr val="202122"/>
              </a:solidFill>
            </a:endParaRPr>
          </a:p>
        </p:txBody>
      </p:sp>
      <p:sp>
        <p:nvSpPr>
          <p:cNvPr id="475" name="Google Shape;475;p64"/>
          <p:cNvSpPr txBox="1"/>
          <p:nvPr/>
        </p:nvSpPr>
        <p:spPr>
          <a:xfrm>
            <a:off x="3213600" y="4517550"/>
            <a:ext cx="4767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02122"/>
                </a:solidFill>
              </a:rPr>
              <a:t>At the time, OpenSSL had </a:t>
            </a:r>
            <a:r>
              <a:rPr b="1" lang="en" sz="1300">
                <a:solidFill>
                  <a:srgbClr val="FF0000"/>
                </a:solidFill>
              </a:rPr>
              <a:t>TWO </a:t>
            </a:r>
            <a:r>
              <a:rPr lang="en" sz="1300">
                <a:solidFill>
                  <a:srgbClr val="202122"/>
                </a:solidFill>
              </a:rPr>
              <a:t>full-time developers to develop, maintain, test, and review 500,000 lines of code</a:t>
            </a:r>
            <a:r>
              <a:rPr lang="en">
                <a:solidFill>
                  <a:srgbClr val="202122"/>
                </a:solidFill>
              </a:rPr>
              <a:t> </a:t>
            </a:r>
            <a:r>
              <a:rPr baseline="30000" lang="en">
                <a:solidFill>
                  <a:srgbClr val="202122"/>
                </a:solidFill>
              </a:rPr>
              <a:t>(7)</a:t>
            </a:r>
            <a:endParaRPr baseline="30000">
              <a:solidFill>
                <a:srgbClr val="202122"/>
              </a:solidFill>
            </a:endParaRPr>
          </a:p>
        </p:txBody>
      </p:sp>
      <p:pic>
        <p:nvPicPr>
          <p:cNvPr id="476" name="Google Shape;476;p64"/>
          <p:cNvPicPr preferRelativeResize="0"/>
          <p:nvPr/>
        </p:nvPicPr>
        <p:blipFill>
          <a:blip r:embed="rId9">
            <a:alphaModFix/>
          </a:blip>
          <a:stretch>
            <a:fillRect/>
          </a:stretch>
        </p:blipFill>
        <p:spPr>
          <a:xfrm>
            <a:off x="8286013" y="3722875"/>
            <a:ext cx="746085" cy="11054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par>
                                <p:cTn fill="hold" nodeType="with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0" name="Shape 480"/>
        <p:cNvGrpSpPr/>
        <p:nvPr/>
      </p:nvGrpSpPr>
      <p:grpSpPr>
        <a:xfrm>
          <a:off x="0" y="0"/>
          <a:ext cx="0" cy="0"/>
          <a:chOff x="0" y="0"/>
          <a:chExt cx="0" cy="0"/>
        </a:xfrm>
      </p:grpSpPr>
      <p:sp>
        <p:nvSpPr>
          <p:cNvPr id="481" name="Google Shape;481;p65"/>
          <p:cNvSpPr/>
          <p:nvPr/>
        </p:nvSpPr>
        <p:spPr>
          <a:xfrm>
            <a:off x="76900" y="846025"/>
            <a:ext cx="4076400" cy="4230300"/>
          </a:xfrm>
          <a:prstGeom prst="rect">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5"/>
          <p:cNvSpPr txBox="1"/>
          <p:nvPr>
            <p:ph type="title"/>
          </p:nvPr>
        </p:nvSpPr>
        <p:spPr>
          <a:xfrm>
            <a:off x="108000" y="2013575"/>
            <a:ext cx="4045200" cy="702000"/>
          </a:xfrm>
          <a:prstGeom prst="rect">
            <a:avLst/>
          </a:prstGeom>
        </p:spPr>
        <p:txBody>
          <a:bodyPr anchorCtr="0" anchor="t" bIns="28575" lIns="57150" spcFirstLastPara="1" rIns="57150" wrap="square" tIns="28575">
            <a:normAutofit/>
          </a:bodyPr>
          <a:lstStyle/>
          <a:p>
            <a:pPr indent="0" lvl="0" marL="0" rtl="0" algn="ctr">
              <a:spcBef>
                <a:spcPts val="0"/>
              </a:spcBef>
              <a:spcAft>
                <a:spcPts val="0"/>
              </a:spcAft>
              <a:buNone/>
            </a:pPr>
            <a:r>
              <a:rPr lang="en"/>
              <a:t>Securing OSS</a:t>
            </a:r>
            <a:r>
              <a:rPr lang="en"/>
              <a:t> </a:t>
            </a:r>
            <a:r>
              <a:rPr lang="en"/>
              <a:t>=</a:t>
            </a:r>
            <a:endParaRPr/>
          </a:p>
        </p:txBody>
      </p:sp>
      <p:sp>
        <p:nvSpPr>
          <p:cNvPr id="483" name="Google Shape;483;p65"/>
          <p:cNvSpPr txBox="1"/>
          <p:nvPr>
            <p:ph idx="1" type="body"/>
          </p:nvPr>
        </p:nvSpPr>
        <p:spPr>
          <a:xfrm>
            <a:off x="4939500" y="724075"/>
            <a:ext cx="3837000" cy="40275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sz="1600"/>
              <a:t>OSS is created by people around the globe, with different skills, backgrounds, and motivations</a:t>
            </a:r>
            <a:endParaRPr sz="1600"/>
          </a:p>
          <a:p>
            <a:pPr indent="-330200" lvl="0" marL="457200" rtl="0" algn="l">
              <a:spcBef>
                <a:spcPts val="0"/>
              </a:spcBef>
              <a:spcAft>
                <a:spcPts val="0"/>
              </a:spcAft>
              <a:buSzPts val="1600"/>
              <a:buChar char="●"/>
            </a:pPr>
            <a:r>
              <a:rPr lang="en" sz="1600"/>
              <a:t>OSS rarely comes from ONE creator, and is a blending on voices and ideas working to a common goal (that might not be YOUR specific goal)</a:t>
            </a:r>
            <a:endParaRPr sz="1600"/>
          </a:p>
          <a:p>
            <a:pPr indent="-330200" lvl="0" marL="457200" rtl="0" algn="l">
              <a:spcBef>
                <a:spcPts val="0"/>
              </a:spcBef>
              <a:spcAft>
                <a:spcPts val="0"/>
              </a:spcAft>
              <a:buSzPts val="1600"/>
              <a:buChar char="●"/>
            </a:pPr>
            <a:r>
              <a:rPr lang="en" sz="1600"/>
              <a:t>OSS moves </a:t>
            </a:r>
            <a:r>
              <a:rPr lang="en" sz="1600" u="sng">
                <a:solidFill>
                  <a:srgbClr val="FF0000"/>
                </a:solidFill>
              </a:rPr>
              <a:t>fast </a:t>
            </a:r>
            <a:r>
              <a:rPr lang="en" sz="1600"/>
              <a:t>(“industry standard” time to merge pull request - 1hr 36min) </a:t>
            </a:r>
            <a:r>
              <a:rPr baseline="30000" lang="en" sz="1600"/>
              <a:t>(11)</a:t>
            </a:r>
            <a:endParaRPr sz="1600"/>
          </a:p>
        </p:txBody>
      </p:sp>
      <p:sp>
        <p:nvSpPr>
          <p:cNvPr id="484" name="Google Shape;484;p65"/>
          <p:cNvSpPr txBox="1"/>
          <p:nvPr>
            <p:ph idx="2" type="subTitle"/>
          </p:nvPr>
        </p:nvSpPr>
        <p:spPr>
          <a:xfrm>
            <a:off x="108000" y="2122475"/>
            <a:ext cx="4045200" cy="84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02122"/>
                </a:solidFill>
              </a:rPr>
              <a:t>“</a:t>
            </a:r>
            <a:r>
              <a:rPr lang="en">
                <a:solidFill>
                  <a:srgbClr val="202122"/>
                </a:solidFill>
              </a:rPr>
              <a:t>I</a:t>
            </a:r>
            <a:r>
              <a:rPr lang="en">
                <a:solidFill>
                  <a:srgbClr val="202122"/>
                </a:solidFill>
              </a:rPr>
              <a:t>nteresting” Problem Set</a:t>
            </a:r>
            <a:endParaRPr>
              <a:solidFill>
                <a:srgbClr val="202122"/>
              </a:solidFill>
            </a:endParaRPr>
          </a:p>
        </p:txBody>
      </p:sp>
      <p:sp>
        <p:nvSpPr>
          <p:cNvPr id="485" name="Google Shape;485;p65"/>
          <p:cNvSpPr txBox="1"/>
          <p:nvPr/>
        </p:nvSpPr>
        <p:spPr>
          <a:xfrm>
            <a:off x="807650" y="4497375"/>
            <a:ext cx="5245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(11) - </a:t>
            </a:r>
            <a:r>
              <a:rPr lang="en" sz="1000" u="sng">
                <a:solidFill>
                  <a:schemeClr val="hlink"/>
                </a:solidFill>
                <a:hlinkClick r:id="rId3"/>
              </a:rPr>
              <a:t>2020 State of the Octoverse</a:t>
            </a:r>
            <a:endParaRPr sz="1000"/>
          </a:p>
        </p:txBody>
      </p:sp>
      <p:pic>
        <p:nvPicPr>
          <p:cNvPr id="486" name="Google Shape;486;p65"/>
          <p:cNvPicPr preferRelativeResize="0"/>
          <p:nvPr/>
        </p:nvPicPr>
        <p:blipFill>
          <a:blip r:embed="rId4">
            <a:alphaModFix/>
          </a:blip>
          <a:stretch>
            <a:fillRect/>
          </a:stretch>
        </p:blipFill>
        <p:spPr>
          <a:xfrm>
            <a:off x="8286013" y="3722875"/>
            <a:ext cx="746085" cy="1105479"/>
          </a:xfrm>
          <a:prstGeom prst="rect">
            <a:avLst/>
          </a:prstGeom>
          <a:noFill/>
          <a:ln>
            <a:noFill/>
          </a:ln>
        </p:spPr>
      </p:pic>
      <p:pic>
        <p:nvPicPr>
          <p:cNvPr id="487" name="Google Shape;487;p65"/>
          <p:cNvPicPr preferRelativeResize="0"/>
          <p:nvPr/>
        </p:nvPicPr>
        <p:blipFill>
          <a:blip r:embed="rId5">
            <a:alphaModFix/>
          </a:blip>
          <a:stretch>
            <a:fillRect/>
          </a:stretch>
        </p:blipFill>
        <p:spPr>
          <a:xfrm>
            <a:off x="1400725" y="3068625"/>
            <a:ext cx="1428750" cy="1428750"/>
          </a:xfrm>
          <a:prstGeom prst="rect">
            <a:avLst/>
          </a:prstGeom>
          <a:noFill/>
          <a:ln>
            <a:noFill/>
          </a:ln>
        </p:spPr>
      </p:pic>
      <p:sp>
        <p:nvSpPr>
          <p:cNvPr id="488" name="Google Shape;488;p65"/>
          <p:cNvSpPr txBox="1"/>
          <p:nvPr/>
        </p:nvSpPr>
        <p:spPr>
          <a:xfrm>
            <a:off x="1068225" y="4828350"/>
            <a:ext cx="191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Image - </a:t>
            </a:r>
            <a:r>
              <a:rPr lang="en" sz="1000" u="sng">
                <a:solidFill>
                  <a:schemeClr val="hlink"/>
                </a:solidFill>
                <a:hlinkClick r:id="rId6"/>
              </a:rPr>
              <a:t>Batman Interesting</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2700"/>
                                        <p:tgtEl>
                                          <p:spTgt spid="487"/>
                                        </p:tgtEl>
                                      </p:cBhvr>
                                    </p:animEffect>
                                  </p:childTnLst>
                                </p:cTn>
                              </p:par>
                            </p:childTnLst>
                          </p:cTn>
                        </p:par>
                        <p:par>
                          <p:cTn fill="hold">
                            <p:stCondLst>
                              <p:cond delay="2700"/>
                            </p:stCondLst>
                            <p:childTnLst>
                              <p:par>
                                <p:cTn fill="hold" nodeType="after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2" name="Shape 492"/>
        <p:cNvGrpSpPr/>
        <p:nvPr/>
      </p:nvGrpSpPr>
      <p:grpSpPr>
        <a:xfrm>
          <a:off x="0" y="0"/>
          <a:ext cx="0" cy="0"/>
          <a:chOff x="0" y="0"/>
          <a:chExt cx="0" cy="0"/>
        </a:xfrm>
      </p:grpSpPr>
      <p:sp>
        <p:nvSpPr>
          <p:cNvPr id="493" name="Google Shape;493;p66"/>
          <p:cNvSpPr txBox="1"/>
          <p:nvPr>
            <p:ph type="title"/>
          </p:nvPr>
        </p:nvSpPr>
        <p:spPr>
          <a:xfrm>
            <a:off x="311700" y="8260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UNIQUE CHALLENGES</a:t>
            </a:r>
            <a:endParaRPr/>
          </a:p>
        </p:txBody>
      </p:sp>
      <p:sp>
        <p:nvSpPr>
          <p:cNvPr id="494" name="Google Shape;494;p66"/>
          <p:cNvSpPr txBox="1"/>
          <p:nvPr>
            <p:ph idx="1" type="body"/>
          </p:nvPr>
        </p:nvSpPr>
        <p:spPr>
          <a:xfrm>
            <a:off x="311700" y="658500"/>
            <a:ext cx="8520600" cy="3681900"/>
          </a:xfrm>
          <a:prstGeom prst="rect">
            <a:avLst/>
          </a:prstGeom>
          <a:noFill/>
          <a:ln>
            <a:noFill/>
          </a:ln>
        </p:spPr>
        <p:txBody>
          <a:bodyPr anchorCtr="0" anchor="ctr"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a:t>Many of the best things about open source development invite unique security challenges to overcome: </a:t>
            </a:r>
            <a:endParaRPr/>
          </a:p>
          <a:p>
            <a:pPr indent="-311150" lvl="0" marL="457200" rtl="0" algn="l">
              <a:spcBef>
                <a:spcPts val="1200"/>
              </a:spcBef>
              <a:spcAft>
                <a:spcPts val="0"/>
              </a:spcAft>
              <a:buSzPts val="1300"/>
              <a:buChar char="●"/>
            </a:pPr>
            <a:r>
              <a:rPr lang="en" sz="1300"/>
              <a:t>Public-facing source code - no need for attackers to RE the binaries </a:t>
            </a:r>
            <a:endParaRPr sz="1300"/>
          </a:p>
          <a:p>
            <a:pPr indent="-311150" lvl="0" marL="457200" rtl="0" algn="l">
              <a:spcBef>
                <a:spcPts val="0"/>
              </a:spcBef>
              <a:spcAft>
                <a:spcPts val="0"/>
              </a:spcAft>
              <a:buSzPts val="1300"/>
              <a:buChar char="●"/>
            </a:pPr>
            <a:r>
              <a:rPr lang="en" sz="1300"/>
              <a:t>Distributed community-driven development, including from unknown third-parties </a:t>
            </a:r>
            <a:endParaRPr sz="1300"/>
          </a:p>
          <a:p>
            <a:pPr indent="-311150" lvl="0" marL="457200" rtl="0" algn="l">
              <a:spcBef>
                <a:spcPts val="0"/>
              </a:spcBef>
              <a:spcAft>
                <a:spcPts val="0"/>
              </a:spcAft>
              <a:buSzPts val="1300"/>
              <a:buChar char="●"/>
            </a:pPr>
            <a:r>
              <a:rPr lang="en" sz="1300"/>
              <a:t>At times, a “tragedy of the commons” - just because someone COULD have reviewed the code doesn’t mean they HAVE </a:t>
            </a:r>
            <a:endParaRPr sz="1300"/>
          </a:p>
          <a:p>
            <a:pPr indent="-311150" lvl="0" marL="457200" rtl="0" algn="l">
              <a:spcBef>
                <a:spcPts val="0"/>
              </a:spcBef>
              <a:spcAft>
                <a:spcPts val="0"/>
              </a:spcAft>
              <a:buSzPts val="1300"/>
              <a:buChar char="●"/>
            </a:pPr>
            <a:r>
              <a:rPr lang="en" sz="1300"/>
              <a:t>Lack of consistently-deployed standards and lack of consistently-used tools for even basic vuln reduction </a:t>
            </a:r>
            <a:endParaRPr sz="1300"/>
          </a:p>
          <a:p>
            <a:pPr indent="-311150" lvl="0" marL="457200" rtl="0" algn="l">
              <a:spcBef>
                <a:spcPts val="0"/>
              </a:spcBef>
              <a:spcAft>
                <a:spcPts val="0"/>
              </a:spcAft>
              <a:buSzPts val="1300"/>
              <a:buChar char="●"/>
            </a:pPr>
            <a:r>
              <a:rPr lang="en" sz="1300"/>
              <a:t>Many projects are incapable of writing patches or handling disclosure or incident response </a:t>
            </a:r>
            <a:endParaRPr sz="1300"/>
          </a:p>
          <a:p>
            <a:pPr indent="-311150" lvl="0" marL="457200" rtl="0" algn="l">
              <a:spcBef>
                <a:spcPts val="0"/>
              </a:spcBef>
              <a:spcAft>
                <a:spcPts val="0"/>
              </a:spcAft>
              <a:buSzPts val="1300"/>
              <a:buChar char="●"/>
            </a:pPr>
            <a:r>
              <a:rPr lang="en" sz="1300"/>
              <a:t>Little to no economic incentive or feedback loop for security </a:t>
            </a:r>
            <a:endParaRPr sz="1300"/>
          </a:p>
          <a:p>
            <a:pPr indent="-311150" lvl="0" marL="457200" rtl="0" algn="l">
              <a:spcBef>
                <a:spcPts val="0"/>
              </a:spcBef>
              <a:spcAft>
                <a:spcPts val="0"/>
              </a:spcAft>
              <a:buSzPts val="1300"/>
              <a:buChar char="●"/>
            </a:pPr>
            <a:r>
              <a:rPr lang="en" sz="1300"/>
              <a:t>But in spite of all of this, these projects are high-value targets that are foundational to many of the technologies that power our world and to the internet itself.</a:t>
            </a:r>
            <a:endParaRPr sz="1300"/>
          </a:p>
          <a:p>
            <a:pPr indent="0" lvl="0" marL="0" rtl="0" algn="l">
              <a:spcBef>
                <a:spcPts val="1200"/>
              </a:spcBef>
              <a:spcAft>
                <a:spcPts val="0"/>
              </a:spcAft>
              <a:buNone/>
            </a:pPr>
            <a:r>
              <a:t/>
            </a:r>
            <a:endParaRPr/>
          </a:p>
        </p:txBody>
      </p:sp>
      <p:pic>
        <p:nvPicPr>
          <p:cNvPr id="495" name="Google Shape;495;p66"/>
          <p:cNvPicPr preferRelativeResize="0"/>
          <p:nvPr/>
        </p:nvPicPr>
        <p:blipFill>
          <a:blip r:embed="rId3">
            <a:alphaModFix/>
          </a:blip>
          <a:stretch>
            <a:fillRect/>
          </a:stretch>
        </p:blipFill>
        <p:spPr>
          <a:xfrm>
            <a:off x="5877075" y="3441175"/>
            <a:ext cx="3231024" cy="1613175"/>
          </a:xfrm>
          <a:prstGeom prst="rect">
            <a:avLst/>
          </a:prstGeom>
          <a:noFill/>
          <a:ln>
            <a:noFill/>
          </a:ln>
        </p:spPr>
      </p:pic>
      <p:sp>
        <p:nvSpPr>
          <p:cNvPr id="496" name="Google Shape;496;p66"/>
          <p:cNvSpPr txBox="1"/>
          <p:nvPr/>
        </p:nvSpPr>
        <p:spPr>
          <a:xfrm>
            <a:off x="656800" y="4461100"/>
            <a:ext cx="5732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Image </a:t>
            </a:r>
            <a:r>
              <a:rPr lang="en" sz="1000"/>
              <a:t>- </a:t>
            </a:r>
            <a:r>
              <a:rPr lang="en" sz="1000" u="sng">
                <a:solidFill>
                  <a:schemeClr val="hlink"/>
                </a:solidFill>
                <a:hlinkClick r:id="rId4"/>
              </a:rPr>
              <a:t>Fine</a:t>
            </a:r>
            <a:endParaRPr sz="1000"/>
          </a:p>
        </p:txBody>
      </p:sp>
      <p:sp>
        <p:nvSpPr>
          <p:cNvPr id="497" name="Google Shape;497;p66"/>
          <p:cNvSpPr txBox="1"/>
          <p:nvPr/>
        </p:nvSpPr>
        <p:spPr>
          <a:xfrm>
            <a:off x="656800" y="4715650"/>
            <a:ext cx="5732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Image </a:t>
            </a:r>
            <a:r>
              <a:rPr lang="en" sz="1000"/>
              <a:t>- </a:t>
            </a:r>
            <a:r>
              <a:rPr lang="en" sz="1000" u="sng">
                <a:solidFill>
                  <a:schemeClr val="hlink"/>
                </a:solidFill>
                <a:hlinkClick r:id="rId5"/>
              </a:rPr>
              <a:t>NewFine</a:t>
            </a:r>
            <a:endParaRPr sz="1000"/>
          </a:p>
        </p:txBody>
      </p:sp>
      <p:pic>
        <p:nvPicPr>
          <p:cNvPr id="498" name="Google Shape;498;p66"/>
          <p:cNvPicPr preferRelativeResize="0"/>
          <p:nvPr/>
        </p:nvPicPr>
        <p:blipFill>
          <a:blip r:embed="rId6">
            <a:alphaModFix/>
          </a:blip>
          <a:stretch>
            <a:fillRect/>
          </a:stretch>
        </p:blipFill>
        <p:spPr>
          <a:xfrm>
            <a:off x="5834850" y="3325675"/>
            <a:ext cx="3231025" cy="1702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98"/>
                                        </p:tgtEl>
                                        <p:attrNameLst>
                                          <p:attrName>style.visibility</p:attrName>
                                        </p:attrNameLst>
                                      </p:cBhvr>
                                      <p:to>
                                        <p:strVal val="visible"/>
                                      </p:to>
                                    </p:set>
                                    <p:anim calcmode="lin" valueType="num">
                                      <p:cBhvr additive="base">
                                        <p:cTn dur="1000"/>
                                        <p:tgtEl>
                                          <p:spTgt spid="4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97"/>
                                        </p:tgtEl>
                                        <p:attrNameLst>
                                          <p:attrName>style.visibility</p:attrName>
                                        </p:attrNameLst>
                                      </p:cBhvr>
                                      <p:to>
                                        <p:strVal val="visible"/>
                                      </p:to>
                                    </p:set>
                                    <p:anim calcmode="lin" valueType="num">
                                      <p:cBhvr additive="base">
                                        <p:cTn dur="1000"/>
                                        <p:tgtEl>
                                          <p:spTgt spid="49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2" name="Shape 502"/>
        <p:cNvGrpSpPr/>
        <p:nvPr/>
      </p:nvGrpSpPr>
      <p:grpSpPr>
        <a:xfrm>
          <a:off x="0" y="0"/>
          <a:ext cx="0" cy="0"/>
          <a:chOff x="0" y="0"/>
          <a:chExt cx="0" cy="0"/>
        </a:xfrm>
      </p:grpSpPr>
      <p:sp>
        <p:nvSpPr>
          <p:cNvPr id="503" name="Google Shape;503;p67"/>
          <p:cNvSpPr txBox="1"/>
          <p:nvPr>
            <p:ph type="title"/>
          </p:nvPr>
        </p:nvSpPr>
        <p:spPr>
          <a:xfrm>
            <a:off x="311700" y="9022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 </a:t>
            </a:r>
            <a:endParaRPr/>
          </a:p>
        </p:txBody>
      </p:sp>
      <p:pic>
        <p:nvPicPr>
          <p:cNvPr id="504" name="Google Shape;504;p67"/>
          <p:cNvPicPr preferRelativeResize="0"/>
          <p:nvPr/>
        </p:nvPicPr>
        <p:blipFill>
          <a:blip r:embed="rId3">
            <a:alphaModFix/>
          </a:blip>
          <a:stretch>
            <a:fillRect/>
          </a:stretch>
        </p:blipFill>
        <p:spPr>
          <a:xfrm>
            <a:off x="8286013" y="3722875"/>
            <a:ext cx="746085" cy="1105479"/>
          </a:xfrm>
          <a:prstGeom prst="rect">
            <a:avLst/>
          </a:prstGeom>
          <a:noFill/>
          <a:ln>
            <a:noFill/>
          </a:ln>
        </p:spPr>
      </p:pic>
      <p:sp>
        <p:nvSpPr>
          <p:cNvPr id="505" name="Google Shape;505;p67"/>
          <p:cNvSpPr txBox="1"/>
          <p:nvPr>
            <p:ph type="title"/>
          </p:nvPr>
        </p:nvSpPr>
        <p:spPr>
          <a:xfrm>
            <a:off x="311700" y="88427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HOW IS THAT PROBLEM EVEN A THING?</a:t>
            </a:r>
            <a:endParaRPr/>
          </a:p>
        </p:txBody>
      </p:sp>
      <p:sp>
        <p:nvSpPr>
          <p:cNvPr id="506" name="Google Shape;506;p67"/>
          <p:cNvSpPr txBox="1"/>
          <p:nvPr>
            <p:ph idx="1" type="body"/>
          </p:nvPr>
        </p:nvSpPr>
        <p:spPr>
          <a:xfrm>
            <a:off x="311700" y="1152475"/>
            <a:ext cx="3999900" cy="165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Transitive dependencies - </a:t>
            </a:r>
            <a:r>
              <a:rPr lang="en" sz="1200">
                <a:solidFill>
                  <a:schemeClr val="dk1"/>
                </a:solidFill>
              </a:rPr>
              <a:t>the risks that the dependencies of your dependencies introduce to your project</a:t>
            </a:r>
            <a:endParaRPr/>
          </a:p>
        </p:txBody>
      </p:sp>
      <p:sp>
        <p:nvSpPr>
          <p:cNvPr id="507" name="Google Shape;507;p67"/>
          <p:cNvSpPr txBox="1"/>
          <p:nvPr/>
        </p:nvSpPr>
        <p:spPr>
          <a:xfrm>
            <a:off x="392375" y="4725550"/>
            <a:ext cx="7634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Image </a:t>
            </a:r>
            <a:r>
              <a:rPr lang="en" sz="1000"/>
              <a:t>- </a:t>
            </a:r>
            <a:r>
              <a:rPr lang="en" sz="1000" u="sng">
                <a:solidFill>
                  <a:schemeClr val="hlink"/>
                </a:solidFill>
                <a:hlinkClick r:id="rId4"/>
              </a:rPr>
              <a:t>Aliens</a:t>
            </a:r>
            <a:endParaRPr sz="1000"/>
          </a:p>
        </p:txBody>
      </p:sp>
      <p:pic>
        <p:nvPicPr>
          <p:cNvPr id="508" name="Google Shape;508;p67"/>
          <p:cNvPicPr preferRelativeResize="0"/>
          <p:nvPr/>
        </p:nvPicPr>
        <p:blipFill>
          <a:blip r:embed="rId5">
            <a:alphaModFix/>
          </a:blip>
          <a:stretch>
            <a:fillRect/>
          </a:stretch>
        </p:blipFill>
        <p:spPr>
          <a:xfrm>
            <a:off x="4464013" y="1415475"/>
            <a:ext cx="3669612" cy="3209243"/>
          </a:xfrm>
          <a:prstGeom prst="rect">
            <a:avLst/>
          </a:prstGeom>
          <a:noFill/>
          <a:ln>
            <a:noFill/>
          </a:ln>
        </p:spPr>
      </p:pic>
      <p:sp>
        <p:nvSpPr>
          <p:cNvPr id="509" name="Google Shape;509;p67"/>
          <p:cNvSpPr txBox="1"/>
          <p:nvPr/>
        </p:nvSpPr>
        <p:spPr>
          <a:xfrm>
            <a:off x="271050" y="3875275"/>
            <a:ext cx="4193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(12) - </a:t>
            </a:r>
            <a:r>
              <a:rPr lang="en" sz="1200" u="sng">
                <a:solidFill>
                  <a:schemeClr val="hlink"/>
                </a:solidFill>
                <a:hlinkClick r:id="rId6"/>
              </a:rPr>
              <a:t>OWASP Dependency Management Cheat Sheet</a:t>
            </a:r>
            <a:endParaRPr sz="1200"/>
          </a:p>
          <a:p>
            <a:pPr indent="0" lvl="0" marL="0" rtl="0" algn="l">
              <a:spcBef>
                <a:spcPts val="0"/>
              </a:spcBef>
              <a:spcAft>
                <a:spcPts val="0"/>
              </a:spcAft>
              <a:buNone/>
            </a:pPr>
            <a:r>
              <a:rPr lang="en" sz="1200"/>
              <a:t>(13) - </a:t>
            </a:r>
            <a:r>
              <a:rPr lang="en" sz="1200" u="sng">
                <a:solidFill>
                  <a:schemeClr val="hlink"/>
                </a:solidFill>
                <a:hlinkClick r:id="rId7"/>
              </a:rPr>
              <a:t>Synk - 78% of vulnerabilities are found in indirect dependencies, making remediation complex</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08"/>
                                        </p:tgtEl>
                                        <p:attrNameLst>
                                          <p:attrName>style.visibility</p:attrName>
                                        </p:attrNameLst>
                                      </p:cBhvr>
                                      <p:to>
                                        <p:strVal val="visible"/>
                                      </p:to>
                                    </p:set>
                                    <p:anim calcmode="lin" valueType="num">
                                      <p:cBhvr additive="base">
                                        <p:cTn dur="1000"/>
                                        <p:tgtEl>
                                          <p:spTgt spid="50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3" name="Shape 513"/>
        <p:cNvGrpSpPr/>
        <p:nvPr/>
      </p:nvGrpSpPr>
      <p:grpSpPr>
        <a:xfrm>
          <a:off x="0" y="0"/>
          <a:ext cx="0" cy="0"/>
          <a:chOff x="0" y="0"/>
          <a:chExt cx="0" cy="0"/>
        </a:xfrm>
      </p:grpSpPr>
      <p:sp>
        <p:nvSpPr>
          <p:cNvPr id="514" name="Google Shape;514;p68"/>
          <p:cNvSpPr txBox="1"/>
          <p:nvPr>
            <p:ph type="title"/>
          </p:nvPr>
        </p:nvSpPr>
        <p:spPr>
          <a:xfrm>
            <a:off x="311700" y="9022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 </a:t>
            </a:r>
            <a:endParaRPr/>
          </a:p>
        </p:txBody>
      </p:sp>
      <p:pic>
        <p:nvPicPr>
          <p:cNvPr id="515" name="Google Shape;515;p68"/>
          <p:cNvPicPr preferRelativeResize="0"/>
          <p:nvPr/>
        </p:nvPicPr>
        <p:blipFill>
          <a:blip r:embed="rId3">
            <a:alphaModFix/>
          </a:blip>
          <a:stretch>
            <a:fillRect/>
          </a:stretch>
        </p:blipFill>
        <p:spPr>
          <a:xfrm>
            <a:off x="8286013" y="3722875"/>
            <a:ext cx="746085" cy="1105479"/>
          </a:xfrm>
          <a:prstGeom prst="rect">
            <a:avLst/>
          </a:prstGeom>
          <a:noFill/>
          <a:ln>
            <a:noFill/>
          </a:ln>
        </p:spPr>
      </p:pic>
      <p:sp>
        <p:nvSpPr>
          <p:cNvPr id="516" name="Google Shape;516;p68"/>
          <p:cNvSpPr txBox="1"/>
          <p:nvPr>
            <p:ph type="title"/>
          </p:nvPr>
        </p:nvSpPr>
        <p:spPr>
          <a:xfrm>
            <a:off x="311700" y="902225"/>
            <a:ext cx="8520600" cy="572700"/>
          </a:xfrm>
          <a:prstGeom prst="rect">
            <a:avLst/>
          </a:prstGeom>
        </p:spPr>
        <p:txBody>
          <a:bodyPr anchorCtr="0" anchor="t" bIns="28575" lIns="57150" spcFirstLastPara="1" rIns="57150" wrap="square" tIns="28575">
            <a:normAutofit fontScale="90000"/>
          </a:bodyPr>
          <a:lstStyle/>
          <a:p>
            <a:pPr indent="0" lvl="0" marL="0" rtl="0" algn="l">
              <a:spcBef>
                <a:spcPts val="0"/>
              </a:spcBef>
              <a:spcAft>
                <a:spcPts val="0"/>
              </a:spcAft>
              <a:buNone/>
            </a:pPr>
            <a:r>
              <a:rPr lang="en"/>
              <a:t>Some questions to ask when trying to report an issue to an OSS project</a:t>
            </a:r>
            <a:endParaRPr/>
          </a:p>
        </p:txBody>
      </p:sp>
      <p:sp>
        <p:nvSpPr>
          <p:cNvPr id="517" name="Google Shape;517;p68"/>
          <p:cNvSpPr txBox="1"/>
          <p:nvPr>
            <p:ph idx="1" type="body"/>
          </p:nvPr>
        </p:nvSpPr>
        <p:spPr>
          <a:xfrm>
            <a:off x="174975" y="1201050"/>
            <a:ext cx="8520600" cy="30393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sz="1600"/>
              <a:t>Does the project use Coordinated Vulnerability Disclosure?</a:t>
            </a:r>
            <a:endParaRPr sz="1600"/>
          </a:p>
          <a:p>
            <a:pPr indent="-330200" lvl="0" marL="457200" rtl="0" algn="l">
              <a:spcBef>
                <a:spcPts val="0"/>
              </a:spcBef>
              <a:spcAft>
                <a:spcPts val="0"/>
              </a:spcAft>
              <a:buSzPts val="1600"/>
              <a:buChar char="●"/>
            </a:pPr>
            <a:r>
              <a:rPr lang="en" sz="1600"/>
              <a:t>Who do you report an issue to?</a:t>
            </a:r>
            <a:endParaRPr sz="1600"/>
          </a:p>
          <a:p>
            <a:pPr indent="-330200" lvl="0" marL="457200" rtl="0" algn="l">
              <a:spcBef>
                <a:spcPts val="0"/>
              </a:spcBef>
              <a:spcAft>
                <a:spcPts val="0"/>
              </a:spcAft>
              <a:buSzPts val="1600"/>
              <a:buChar char="●"/>
            </a:pPr>
            <a:r>
              <a:rPr lang="en" sz="1600"/>
              <a:t>Does the project have the capability to take a private security report?</a:t>
            </a:r>
            <a:endParaRPr sz="1600"/>
          </a:p>
          <a:p>
            <a:pPr indent="-330200" lvl="0" marL="457200" rtl="0" algn="l">
              <a:spcBef>
                <a:spcPts val="0"/>
              </a:spcBef>
              <a:spcAft>
                <a:spcPts val="0"/>
              </a:spcAft>
              <a:buSzPts val="1600"/>
              <a:buChar char="●"/>
            </a:pPr>
            <a:r>
              <a:rPr lang="en" sz="1600"/>
              <a:t>Does the project have any security-trained/able developers to understand the report?</a:t>
            </a:r>
            <a:endParaRPr sz="1600"/>
          </a:p>
          <a:p>
            <a:pPr indent="-330200" lvl="0" marL="457200" rtl="0" algn="l">
              <a:spcBef>
                <a:spcPts val="0"/>
              </a:spcBef>
              <a:spcAft>
                <a:spcPts val="0"/>
              </a:spcAft>
              <a:buSzPts val="1600"/>
              <a:buChar char="●"/>
            </a:pPr>
            <a:r>
              <a:rPr lang="en" sz="1600"/>
              <a:t>Who on the project has access these reports?</a:t>
            </a:r>
            <a:endParaRPr sz="1600"/>
          </a:p>
          <a:p>
            <a:pPr indent="-330200" lvl="0" marL="457200" rtl="0" algn="l">
              <a:spcBef>
                <a:spcPts val="0"/>
              </a:spcBef>
              <a:spcAft>
                <a:spcPts val="0"/>
              </a:spcAft>
              <a:buSzPts val="1600"/>
              <a:buChar char="●"/>
            </a:pPr>
            <a:r>
              <a:rPr lang="en" sz="1600"/>
              <a:t>Who/What is silently observing commits/communications of the project?</a:t>
            </a:r>
            <a:endParaRPr sz="1600"/>
          </a:p>
          <a:p>
            <a:pPr indent="-330200" lvl="0" marL="457200" rtl="0" algn="l">
              <a:spcBef>
                <a:spcPts val="0"/>
              </a:spcBef>
              <a:spcAft>
                <a:spcPts val="0"/>
              </a:spcAft>
              <a:buSzPts val="1600"/>
              <a:buChar char="●"/>
            </a:pPr>
            <a:r>
              <a:rPr lang="en" sz="1600"/>
              <a:t>What are the rules of the community around disclosure?</a:t>
            </a:r>
            <a:endParaRPr sz="1600"/>
          </a:p>
          <a:p>
            <a:pPr indent="-330200" lvl="0" marL="457200" rtl="0" algn="l">
              <a:spcBef>
                <a:spcPts val="0"/>
              </a:spcBef>
              <a:spcAft>
                <a:spcPts val="0"/>
              </a:spcAft>
              <a:buSzPts val="1600"/>
              <a:buChar char="●"/>
            </a:pPr>
            <a:r>
              <a:rPr lang="en" sz="1600"/>
              <a:t>How do you KNOW all the right downstream consumers got notified?</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1" name="Shape 521"/>
        <p:cNvGrpSpPr/>
        <p:nvPr/>
      </p:nvGrpSpPr>
      <p:grpSpPr>
        <a:xfrm>
          <a:off x="0" y="0"/>
          <a:ext cx="0" cy="0"/>
          <a:chOff x="0" y="0"/>
          <a:chExt cx="0" cy="0"/>
        </a:xfrm>
      </p:grpSpPr>
      <p:sp>
        <p:nvSpPr>
          <p:cNvPr id="522" name="Google Shape;522;p69"/>
          <p:cNvSpPr txBox="1"/>
          <p:nvPr>
            <p:ph type="title"/>
          </p:nvPr>
        </p:nvSpPr>
        <p:spPr>
          <a:xfrm>
            <a:off x="311700" y="9022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 </a:t>
            </a:r>
            <a:endParaRPr/>
          </a:p>
        </p:txBody>
      </p:sp>
      <p:pic>
        <p:nvPicPr>
          <p:cNvPr id="523" name="Google Shape;523;p69"/>
          <p:cNvPicPr preferRelativeResize="0"/>
          <p:nvPr/>
        </p:nvPicPr>
        <p:blipFill>
          <a:blip r:embed="rId3">
            <a:alphaModFix/>
          </a:blip>
          <a:stretch>
            <a:fillRect/>
          </a:stretch>
        </p:blipFill>
        <p:spPr>
          <a:xfrm>
            <a:off x="8286013" y="3722875"/>
            <a:ext cx="746085" cy="1105479"/>
          </a:xfrm>
          <a:prstGeom prst="rect">
            <a:avLst/>
          </a:prstGeom>
          <a:noFill/>
          <a:ln>
            <a:noFill/>
          </a:ln>
        </p:spPr>
      </p:pic>
      <p:sp>
        <p:nvSpPr>
          <p:cNvPr id="524" name="Google Shape;524;p69"/>
          <p:cNvSpPr txBox="1"/>
          <p:nvPr>
            <p:ph type="title"/>
          </p:nvPr>
        </p:nvSpPr>
        <p:spPr>
          <a:xfrm>
            <a:off x="311700" y="8260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OpenSSF Vulnerability Disclosure Working Group</a:t>
            </a:r>
            <a:endParaRPr/>
          </a:p>
        </p:txBody>
      </p:sp>
      <p:sp>
        <p:nvSpPr>
          <p:cNvPr id="525" name="Google Shape;525;p69"/>
          <p:cNvSpPr txBox="1"/>
          <p:nvPr>
            <p:ph idx="1" type="body"/>
          </p:nvPr>
        </p:nvSpPr>
        <p:spPr>
          <a:xfrm>
            <a:off x="2452650" y="1615150"/>
            <a:ext cx="6379500" cy="27201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sz="1600"/>
              <a:t>OSS Personas &amp; Persona pain-points informing future WG work to try and ease</a:t>
            </a:r>
            <a:endParaRPr sz="1600"/>
          </a:p>
          <a:p>
            <a:pPr indent="-330200" lvl="0" marL="457200" rtl="0" algn="l">
              <a:spcBef>
                <a:spcPts val="0"/>
              </a:spcBef>
              <a:spcAft>
                <a:spcPts val="0"/>
              </a:spcAft>
              <a:buSzPts val="1600"/>
              <a:buChar char="●"/>
            </a:pPr>
            <a:r>
              <a:rPr lang="en" sz="1600"/>
              <a:t>Working with CERT-CC &amp; others to open source VINCE Vuln reporting tool</a:t>
            </a:r>
            <a:endParaRPr sz="1600"/>
          </a:p>
          <a:p>
            <a:pPr indent="-330200" lvl="0" marL="457200" rtl="0" algn="l">
              <a:spcBef>
                <a:spcPts val="0"/>
              </a:spcBef>
              <a:spcAft>
                <a:spcPts val="0"/>
              </a:spcAft>
              <a:buSzPts val="1600"/>
              <a:buChar char="●"/>
            </a:pPr>
            <a:r>
              <a:rPr lang="en" sz="1600"/>
              <a:t>Developing standardized templates for projects for security policy, vuln intake, &amp; others</a:t>
            </a:r>
            <a:endParaRPr sz="1600"/>
          </a:p>
        </p:txBody>
      </p:sp>
      <p:pic>
        <p:nvPicPr>
          <p:cNvPr id="526" name="Google Shape;526;p69"/>
          <p:cNvPicPr preferRelativeResize="0"/>
          <p:nvPr/>
        </p:nvPicPr>
        <p:blipFill>
          <a:blip r:embed="rId4">
            <a:alphaModFix/>
          </a:blip>
          <a:stretch>
            <a:fillRect/>
          </a:stretch>
        </p:blipFill>
        <p:spPr>
          <a:xfrm>
            <a:off x="152400" y="1322525"/>
            <a:ext cx="2240424" cy="3416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0" name="Shape 530"/>
        <p:cNvGrpSpPr/>
        <p:nvPr/>
      </p:nvGrpSpPr>
      <p:grpSpPr>
        <a:xfrm>
          <a:off x="0" y="0"/>
          <a:ext cx="0" cy="0"/>
          <a:chOff x="0" y="0"/>
          <a:chExt cx="0" cy="0"/>
        </a:xfrm>
      </p:grpSpPr>
      <p:sp>
        <p:nvSpPr>
          <p:cNvPr id="531" name="Google Shape;531;p7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6"/>
                </a:highlight>
              </a:rPr>
              <a:t>COORDINATED VULNERABILITY DISCLOSURE</a:t>
            </a:r>
            <a:endParaRPr>
              <a:highlight>
                <a:schemeClr val="accent6"/>
              </a:highlight>
            </a:endParaRPr>
          </a:p>
        </p:txBody>
      </p:sp>
      <p:sp>
        <p:nvSpPr>
          <p:cNvPr id="532" name="Google Shape;532;p70"/>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Discussion of incident response and lessons learned during the coordinated multi-party disclosures for Meltdown/Spectre</a:t>
            </a:r>
            <a:endParaRPr/>
          </a:p>
          <a:p>
            <a:pPr indent="-342900" lvl="0" marL="457200" rtl="0" algn="l">
              <a:spcBef>
                <a:spcPts val="0"/>
              </a:spcBef>
              <a:spcAft>
                <a:spcPts val="0"/>
              </a:spcAft>
              <a:buSzPts val="1800"/>
              <a:buChar char="●"/>
            </a:pPr>
            <a:r>
              <a:rPr lang="en"/>
              <a:t>Discussion of real-life examples of:</a:t>
            </a:r>
            <a:endParaRPr/>
          </a:p>
          <a:p>
            <a:pPr indent="-317500" lvl="1" marL="914400" rtl="0" algn="l">
              <a:spcBef>
                <a:spcPts val="0"/>
              </a:spcBef>
              <a:spcAft>
                <a:spcPts val="0"/>
              </a:spcAft>
              <a:buSzPts val="1400"/>
              <a:buChar char="○"/>
            </a:pPr>
            <a:r>
              <a:rPr lang="en"/>
              <a:t>when vendor conflicts of interest have gotten in the way of remediating critical vulnerabilities in key pieces of open source software</a:t>
            </a:r>
            <a:endParaRPr/>
          </a:p>
          <a:p>
            <a:pPr indent="-317500" lvl="1" marL="914400" rtl="0" algn="l">
              <a:spcBef>
                <a:spcPts val="0"/>
              </a:spcBef>
              <a:spcAft>
                <a:spcPts val="0"/>
              </a:spcAft>
              <a:buSzPts val="1400"/>
              <a:buChar char="○"/>
            </a:pPr>
            <a:r>
              <a:rPr lang="en"/>
              <a:t>offering incident response to tiny open source projects with critical vulnerabilities at the core of the internet</a:t>
            </a:r>
            <a:endParaRPr/>
          </a:p>
          <a:p>
            <a:pPr indent="-317500" lvl="1" marL="914400" rtl="0" algn="l">
              <a:spcBef>
                <a:spcPts val="0"/>
              </a:spcBef>
              <a:spcAft>
                <a:spcPts val="0"/>
              </a:spcAft>
              <a:buSzPts val="1400"/>
              <a:buChar char="○"/>
            </a:pPr>
            <a:r>
              <a:rPr lang="en"/>
              <a:t>patching vulnerabilities in plain view of those who seek to exploit them</a:t>
            </a:r>
            <a:endParaRPr/>
          </a:p>
          <a:p>
            <a:pPr indent="-317500" lvl="1" marL="914400" rtl="0" algn="l">
              <a:spcBef>
                <a:spcPts val="0"/>
              </a:spcBef>
              <a:spcAft>
                <a:spcPts val="0"/>
              </a:spcAft>
              <a:buSzPts val="1400"/>
              <a:buChar char="○"/>
            </a:pPr>
            <a:r>
              <a:rPr lang="en"/>
              <a:t>and more!</a:t>
            </a:r>
            <a:endParaRPr/>
          </a:p>
          <a:p>
            <a:pPr indent="-342900" lvl="0" marL="457200" rtl="0" algn="l">
              <a:spcBef>
                <a:spcPts val="0"/>
              </a:spcBef>
              <a:spcAft>
                <a:spcPts val="0"/>
              </a:spcAft>
              <a:buSzPts val="1800"/>
              <a:buChar char="●"/>
            </a:pPr>
            <a:r>
              <a:rPr lang="en"/>
              <a:t>Advocacy for what specifically needs to change in the opaque, unwritten rules of the vulnerability disclosure landscape to better mitigate risks</a:t>
            </a:r>
            <a:endParaRPr/>
          </a:p>
          <a:p>
            <a:pPr indent="0" lvl="0" marL="457200" rtl="0" algn="l">
              <a:spcBef>
                <a:spcPts val="1600"/>
              </a:spcBef>
              <a:spcAft>
                <a:spcPts val="1600"/>
              </a:spcAft>
              <a:buNone/>
            </a:pPr>
            <a:r>
              <a:t/>
            </a:r>
            <a:endParaRPr/>
          </a:p>
        </p:txBody>
      </p:sp>
      <p:pic>
        <p:nvPicPr>
          <p:cNvPr id="533" name="Google Shape;533;p70"/>
          <p:cNvPicPr preferRelativeResize="0"/>
          <p:nvPr/>
        </p:nvPicPr>
        <p:blipFill>
          <a:blip r:embed="rId3">
            <a:alphaModFix/>
          </a:blip>
          <a:stretch>
            <a:fillRect/>
          </a:stretch>
        </p:blipFill>
        <p:spPr>
          <a:xfrm>
            <a:off x="8286013" y="3875275"/>
            <a:ext cx="746085" cy="110547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C343D"/>
        </a:solidFill>
      </p:bgPr>
    </p:bg>
    <p:spTree>
      <p:nvGrpSpPr>
        <p:cNvPr id="537" name="Shape 537"/>
        <p:cNvGrpSpPr/>
        <p:nvPr/>
      </p:nvGrpSpPr>
      <p:grpSpPr>
        <a:xfrm>
          <a:off x="0" y="0"/>
          <a:ext cx="0" cy="0"/>
          <a:chOff x="0" y="0"/>
          <a:chExt cx="0" cy="0"/>
        </a:xfrm>
      </p:grpSpPr>
      <p:pic>
        <p:nvPicPr>
          <p:cNvPr id="538" name="Google Shape;538;p71"/>
          <p:cNvPicPr preferRelativeResize="0"/>
          <p:nvPr/>
        </p:nvPicPr>
        <p:blipFill>
          <a:blip r:embed="rId3">
            <a:alphaModFix/>
          </a:blip>
          <a:stretch>
            <a:fillRect/>
          </a:stretch>
        </p:blipFill>
        <p:spPr>
          <a:xfrm>
            <a:off x="6979729" y="129154"/>
            <a:ext cx="2043903" cy="787727"/>
          </a:xfrm>
          <a:prstGeom prst="rect">
            <a:avLst/>
          </a:prstGeom>
          <a:noFill/>
          <a:ln>
            <a:noFill/>
          </a:ln>
        </p:spPr>
      </p:pic>
      <p:sp>
        <p:nvSpPr>
          <p:cNvPr id="539" name="Google Shape;539;p71"/>
          <p:cNvSpPr txBox="1"/>
          <p:nvPr/>
        </p:nvSpPr>
        <p:spPr>
          <a:xfrm>
            <a:off x="375775" y="1755200"/>
            <a:ext cx="7936800" cy="13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100">
                <a:solidFill>
                  <a:srgbClr val="FFFFFF"/>
                </a:solidFill>
              </a:rPr>
              <a:t>Threat Modeling &amp; the OSS ecosystem</a:t>
            </a:r>
            <a:endParaRPr b="1" sz="41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3" name="Shape 543"/>
        <p:cNvGrpSpPr/>
        <p:nvPr/>
      </p:nvGrpSpPr>
      <p:grpSpPr>
        <a:xfrm>
          <a:off x="0" y="0"/>
          <a:ext cx="0" cy="0"/>
          <a:chOff x="0" y="0"/>
          <a:chExt cx="0" cy="0"/>
        </a:xfrm>
      </p:grpSpPr>
      <p:sp>
        <p:nvSpPr>
          <p:cNvPr id="544" name="Google Shape;544;p72"/>
          <p:cNvSpPr txBox="1"/>
          <p:nvPr>
            <p:ph type="title"/>
          </p:nvPr>
        </p:nvSpPr>
        <p:spPr>
          <a:xfrm>
            <a:off x="311700" y="9022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 </a:t>
            </a:r>
            <a:endParaRPr/>
          </a:p>
        </p:txBody>
      </p:sp>
      <p:pic>
        <p:nvPicPr>
          <p:cNvPr id="545" name="Google Shape;545;p72"/>
          <p:cNvPicPr preferRelativeResize="0"/>
          <p:nvPr/>
        </p:nvPicPr>
        <p:blipFill>
          <a:blip r:embed="rId3">
            <a:alphaModFix/>
          </a:blip>
          <a:stretch>
            <a:fillRect/>
          </a:stretch>
        </p:blipFill>
        <p:spPr>
          <a:xfrm>
            <a:off x="8286013" y="3722875"/>
            <a:ext cx="746085" cy="1105479"/>
          </a:xfrm>
          <a:prstGeom prst="rect">
            <a:avLst/>
          </a:prstGeom>
          <a:noFill/>
          <a:ln>
            <a:noFill/>
          </a:ln>
        </p:spPr>
      </p:pic>
      <p:sp>
        <p:nvSpPr>
          <p:cNvPr id="546" name="Google Shape;546;p72"/>
          <p:cNvSpPr txBox="1"/>
          <p:nvPr>
            <p:ph type="title"/>
          </p:nvPr>
        </p:nvSpPr>
        <p:spPr>
          <a:xfrm>
            <a:off x="149400" y="757400"/>
            <a:ext cx="8845200" cy="572700"/>
          </a:xfrm>
          <a:prstGeom prst="rect">
            <a:avLst/>
          </a:prstGeom>
        </p:spPr>
        <p:txBody>
          <a:bodyPr anchorCtr="0" anchor="t" bIns="28575" lIns="57150" spcFirstLastPara="1" rIns="57150" wrap="square" tIns="28575">
            <a:normAutofit fontScale="90000"/>
          </a:bodyPr>
          <a:lstStyle/>
          <a:p>
            <a:pPr indent="0" lvl="0" marL="0" rtl="0" algn="l">
              <a:spcBef>
                <a:spcPts val="0"/>
              </a:spcBef>
              <a:spcAft>
                <a:spcPts val="0"/>
              </a:spcAft>
              <a:buNone/>
            </a:pPr>
            <a:r>
              <a:rPr lang="en"/>
              <a:t>Security is more than just vulnerabilities in source code</a:t>
            </a:r>
            <a:endParaRPr/>
          </a:p>
        </p:txBody>
      </p:sp>
      <p:sp>
        <p:nvSpPr>
          <p:cNvPr id="547" name="Google Shape;547;p72"/>
          <p:cNvSpPr txBox="1"/>
          <p:nvPr>
            <p:ph idx="1" type="body"/>
          </p:nvPr>
        </p:nvSpPr>
        <p:spPr>
          <a:xfrm>
            <a:off x="311700" y="1381075"/>
            <a:ext cx="8520600" cy="29778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sz="1600"/>
              <a:t>Open Source SDLC?</a:t>
            </a:r>
            <a:endParaRPr sz="1600"/>
          </a:p>
          <a:p>
            <a:pPr indent="-330200" lvl="1" marL="914400" rtl="0" algn="l">
              <a:spcBef>
                <a:spcPts val="0"/>
              </a:spcBef>
              <a:spcAft>
                <a:spcPts val="0"/>
              </a:spcAft>
              <a:buSzPts val="1600"/>
              <a:buChar char="○"/>
            </a:pPr>
            <a:r>
              <a:rPr lang="en" sz="1600"/>
              <a:t>Developer identity and authentication</a:t>
            </a:r>
            <a:endParaRPr sz="1600"/>
          </a:p>
          <a:p>
            <a:pPr indent="-330200" lvl="1" marL="914400" rtl="0" algn="l">
              <a:spcBef>
                <a:spcPts val="0"/>
              </a:spcBef>
              <a:spcAft>
                <a:spcPts val="0"/>
              </a:spcAft>
              <a:buSzPts val="1600"/>
              <a:buChar char="○"/>
            </a:pPr>
            <a:r>
              <a:rPr lang="en" sz="1600"/>
              <a:t>Preventing compromise of developers’ local dev environments</a:t>
            </a:r>
            <a:endParaRPr sz="1600"/>
          </a:p>
          <a:p>
            <a:pPr indent="-330200" lvl="1" marL="914400" rtl="0" algn="l">
              <a:spcBef>
                <a:spcPts val="0"/>
              </a:spcBef>
              <a:spcAft>
                <a:spcPts val="0"/>
              </a:spcAft>
              <a:buSzPts val="1600"/>
              <a:buChar char="○"/>
            </a:pPr>
            <a:r>
              <a:rPr lang="en" sz="1600"/>
              <a:t>Abuse of debug privileges and development-related backdoors by threat actors, and other abuses by external contributors  </a:t>
            </a:r>
            <a:endParaRPr sz="1600"/>
          </a:p>
          <a:p>
            <a:pPr indent="-330200" lvl="0" marL="457200" rtl="0" algn="l">
              <a:spcBef>
                <a:spcPts val="0"/>
              </a:spcBef>
              <a:spcAft>
                <a:spcPts val="0"/>
              </a:spcAft>
              <a:buSzPts val="1600"/>
              <a:buChar char="●"/>
            </a:pPr>
            <a:r>
              <a:rPr lang="en" sz="1600"/>
              <a:t>Introduction of insecure code through resources like StackOverflow</a:t>
            </a:r>
            <a:endParaRPr sz="1600"/>
          </a:p>
          <a:p>
            <a:pPr indent="-330200" lvl="0" marL="457200" rtl="0" algn="l">
              <a:spcBef>
                <a:spcPts val="0"/>
              </a:spcBef>
              <a:spcAft>
                <a:spcPts val="0"/>
              </a:spcAft>
              <a:buSzPts val="1600"/>
              <a:buChar char="●"/>
            </a:pPr>
            <a:r>
              <a:rPr lang="en" sz="1600"/>
              <a:t>Secrets mismanagement by developers/maintainers</a:t>
            </a:r>
            <a:endParaRPr sz="1600"/>
          </a:p>
          <a:p>
            <a:pPr indent="-330200" lvl="0" marL="457200" rtl="0" algn="l">
              <a:spcBef>
                <a:spcPts val="0"/>
              </a:spcBef>
              <a:spcAft>
                <a:spcPts val="0"/>
              </a:spcAft>
              <a:buSzPts val="1600"/>
              <a:buChar char="●"/>
            </a:pPr>
            <a:r>
              <a:rPr lang="en" sz="1600"/>
              <a:t>Build pipelines and verification, including work around reproducible builds and binary transparency</a:t>
            </a:r>
            <a:endParaRPr sz="1600"/>
          </a:p>
          <a:p>
            <a:pPr indent="-330200" lvl="0" marL="457200" rtl="0" algn="l">
              <a:spcBef>
                <a:spcPts val="0"/>
              </a:spcBef>
              <a:spcAft>
                <a:spcPts val="0"/>
              </a:spcAft>
              <a:buSzPts val="1600"/>
              <a:buChar char="●"/>
            </a:pPr>
            <a:r>
              <a:rPr lang="en" sz="1600"/>
              <a:t>Verifying commits</a:t>
            </a:r>
            <a:endParaRPr sz="1600"/>
          </a:p>
          <a:p>
            <a:pPr indent="-330200" lvl="0" marL="457200" rtl="0" algn="l">
              <a:spcBef>
                <a:spcPts val="0"/>
              </a:spcBef>
              <a:spcAft>
                <a:spcPts val="0"/>
              </a:spcAft>
              <a:buSzPts val="1600"/>
              <a:buChar char="●"/>
            </a:pPr>
            <a:r>
              <a:rPr lang="en" sz="1600"/>
              <a:t>Preventing and detecting compromises to package managers/repositories</a:t>
            </a:r>
            <a:endParaRPr sz="1600"/>
          </a:p>
          <a:p>
            <a:pPr indent="0" lvl="0" marL="45720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1" name="Shape 551"/>
        <p:cNvGrpSpPr/>
        <p:nvPr/>
      </p:nvGrpSpPr>
      <p:grpSpPr>
        <a:xfrm>
          <a:off x="0" y="0"/>
          <a:ext cx="0" cy="0"/>
          <a:chOff x="0" y="0"/>
          <a:chExt cx="0" cy="0"/>
        </a:xfrm>
      </p:grpSpPr>
      <p:sp>
        <p:nvSpPr>
          <p:cNvPr id="552" name="Google Shape;552;p73"/>
          <p:cNvSpPr txBox="1"/>
          <p:nvPr>
            <p:ph type="title"/>
          </p:nvPr>
        </p:nvSpPr>
        <p:spPr>
          <a:xfrm>
            <a:off x="311700" y="9022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 </a:t>
            </a:r>
            <a:endParaRPr/>
          </a:p>
        </p:txBody>
      </p:sp>
      <p:pic>
        <p:nvPicPr>
          <p:cNvPr id="553" name="Google Shape;553;p73"/>
          <p:cNvPicPr preferRelativeResize="0"/>
          <p:nvPr/>
        </p:nvPicPr>
        <p:blipFill>
          <a:blip r:embed="rId3">
            <a:alphaModFix/>
          </a:blip>
          <a:stretch>
            <a:fillRect/>
          </a:stretch>
        </p:blipFill>
        <p:spPr>
          <a:xfrm>
            <a:off x="8286013" y="3722875"/>
            <a:ext cx="746085" cy="1105479"/>
          </a:xfrm>
          <a:prstGeom prst="rect">
            <a:avLst/>
          </a:prstGeom>
          <a:noFill/>
          <a:ln>
            <a:noFill/>
          </a:ln>
        </p:spPr>
      </p:pic>
      <p:sp>
        <p:nvSpPr>
          <p:cNvPr id="554" name="Google Shape;554;p73"/>
          <p:cNvSpPr txBox="1"/>
          <p:nvPr>
            <p:ph type="title"/>
          </p:nvPr>
        </p:nvSpPr>
        <p:spPr>
          <a:xfrm>
            <a:off x="311700" y="9022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OpenSSF Developer Best Practices Working Group</a:t>
            </a:r>
            <a:endParaRPr/>
          </a:p>
        </p:txBody>
      </p:sp>
      <p:sp>
        <p:nvSpPr>
          <p:cNvPr id="555" name="Google Shape;555;p73"/>
          <p:cNvSpPr txBox="1"/>
          <p:nvPr>
            <p:ph idx="1" type="body"/>
          </p:nvPr>
        </p:nvSpPr>
        <p:spPr>
          <a:xfrm>
            <a:off x="3802875" y="1609675"/>
            <a:ext cx="5029500" cy="341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Tools, Training, &amp; measurements to help OSS projects code more securely</a:t>
            </a:r>
            <a:endParaRPr/>
          </a:p>
        </p:txBody>
      </p:sp>
      <p:pic>
        <p:nvPicPr>
          <p:cNvPr id="556" name="Google Shape;556;p73"/>
          <p:cNvPicPr preferRelativeResize="0"/>
          <p:nvPr/>
        </p:nvPicPr>
        <p:blipFill>
          <a:blip r:embed="rId4">
            <a:alphaModFix/>
          </a:blip>
          <a:stretch>
            <a:fillRect/>
          </a:stretch>
        </p:blipFill>
        <p:spPr>
          <a:xfrm>
            <a:off x="152400" y="1627325"/>
            <a:ext cx="3498074" cy="341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5" name="Shape 145"/>
        <p:cNvGrpSpPr/>
        <p:nvPr/>
      </p:nvGrpSpPr>
      <p:grpSpPr>
        <a:xfrm>
          <a:off x="0" y="0"/>
          <a:ext cx="0" cy="0"/>
          <a:chOff x="0" y="0"/>
          <a:chExt cx="0" cy="0"/>
        </a:xfrm>
      </p:grpSpPr>
      <p:sp>
        <p:nvSpPr>
          <p:cNvPr id="146" name="Google Shape;146;p29"/>
          <p:cNvSpPr txBox="1"/>
          <p:nvPr>
            <p:ph type="title"/>
          </p:nvPr>
        </p:nvSpPr>
        <p:spPr>
          <a:xfrm>
            <a:off x="666750" y="2767013"/>
            <a:ext cx="7810500" cy="1743000"/>
          </a:xfrm>
          <a:prstGeom prst="rect">
            <a:avLst/>
          </a:prstGeom>
        </p:spPr>
        <p:txBody>
          <a:bodyPr anchorCtr="0" anchor="t" bIns="28575" lIns="57150" spcFirstLastPara="1" rIns="57150" wrap="square" tIns="28575">
            <a:normAutofit fontScale="90000"/>
          </a:bodyPr>
          <a:lstStyle/>
          <a:p>
            <a:pPr indent="0" lvl="0" marL="0" rtl="0" algn="l">
              <a:spcBef>
                <a:spcPts val="0"/>
              </a:spcBef>
              <a:spcAft>
                <a:spcPts val="0"/>
              </a:spcAft>
              <a:buNone/>
            </a:pPr>
            <a:r>
              <a:rPr lang="en"/>
              <a:t>"He emailed me and said he wanted to maintain the module, so I gave it to him," developer Dominic Tarr wrote in a GitHub comment. "I don't get anything from maintaining this module, and I don't even use it anymore, and haven't for years."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7" name="Google Shape;147;p29"/>
          <p:cNvSpPr txBox="1"/>
          <p:nvPr/>
        </p:nvSpPr>
        <p:spPr>
          <a:xfrm>
            <a:off x="666750" y="4102625"/>
            <a:ext cx="7705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Arial Black"/>
                <a:ea typeface="Arial Black"/>
                <a:cs typeface="Arial Black"/>
                <a:sym typeface="Arial Black"/>
              </a:rPr>
              <a:t>11/26/2018 - Ars Technica - </a:t>
            </a:r>
            <a:r>
              <a:rPr lang="en" sz="1000" u="sng">
                <a:solidFill>
                  <a:schemeClr val="hlink"/>
                </a:solidFill>
                <a:latin typeface="Arial Black"/>
                <a:ea typeface="Arial Black"/>
                <a:cs typeface="Arial Black"/>
                <a:sym typeface="Arial Black"/>
                <a:hlinkClick r:id="rId3"/>
              </a:rPr>
              <a:t>Widely used open source software contained bitcoin-stealing backdoor</a:t>
            </a:r>
            <a:endParaRPr sz="1700">
              <a:solidFill>
                <a:srgbClr val="00FFFF"/>
              </a:solidFill>
              <a:highlight>
                <a:srgbClr val="F0F1F2"/>
              </a:highlight>
            </a:endParaRPr>
          </a:p>
          <a:p>
            <a:pPr indent="0" lvl="0" marL="0" rtl="0" algn="l">
              <a:spcBef>
                <a:spcPts val="0"/>
              </a:spcBef>
              <a:spcAft>
                <a:spcPts val="0"/>
              </a:spcAft>
              <a:buNone/>
            </a:pPr>
            <a:r>
              <a:t/>
            </a:r>
            <a:endParaRPr/>
          </a:p>
        </p:txBody>
      </p:sp>
      <p:sp>
        <p:nvSpPr>
          <p:cNvPr id="148" name="Google Shape;148;p29"/>
          <p:cNvSpPr txBox="1"/>
          <p:nvPr/>
        </p:nvSpPr>
        <p:spPr>
          <a:xfrm>
            <a:off x="456550" y="739025"/>
            <a:ext cx="7810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accent1"/>
                </a:solidFill>
                <a:latin typeface="Arial Black"/>
                <a:ea typeface="Arial Black"/>
                <a:cs typeface="Arial Black"/>
                <a:sym typeface="Arial Black"/>
              </a:rPr>
              <a:t>Imagine a World….</a:t>
            </a:r>
            <a:endParaRPr sz="3000">
              <a:solidFill>
                <a:schemeClr val="accent1"/>
              </a:solidFill>
              <a:latin typeface="Arial Black"/>
              <a:ea typeface="Arial Black"/>
              <a:cs typeface="Arial Black"/>
              <a:sym typeface="Arial Black"/>
            </a:endParaRPr>
          </a:p>
        </p:txBody>
      </p:sp>
      <p:pic>
        <p:nvPicPr>
          <p:cNvPr id="149" name="Google Shape;149;p29"/>
          <p:cNvPicPr preferRelativeResize="0"/>
          <p:nvPr/>
        </p:nvPicPr>
        <p:blipFill>
          <a:blip r:embed="rId4">
            <a:alphaModFix/>
          </a:blip>
          <a:stretch>
            <a:fillRect/>
          </a:stretch>
        </p:blipFill>
        <p:spPr>
          <a:xfrm>
            <a:off x="130825" y="1424925"/>
            <a:ext cx="1501274" cy="1226500"/>
          </a:xfrm>
          <a:prstGeom prst="rect">
            <a:avLst/>
          </a:prstGeom>
          <a:noFill/>
          <a:ln>
            <a:noFill/>
          </a:ln>
        </p:spPr>
      </p:pic>
      <p:sp>
        <p:nvSpPr>
          <p:cNvPr id="150" name="Google Shape;150;p29"/>
          <p:cNvSpPr txBox="1"/>
          <p:nvPr/>
        </p:nvSpPr>
        <p:spPr>
          <a:xfrm>
            <a:off x="682500" y="4377825"/>
            <a:ext cx="8259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u="sng">
                <a:solidFill>
                  <a:schemeClr val="hlink"/>
                </a:solidFill>
                <a:hlinkClick r:id="rId5"/>
              </a:rPr>
              <a:t>https://images.unsplash.com/photo-1567427018141-0584cfcbf1b8?ixid=MnwxMjA3fDB8MHxwaG90by1wYWdlfHx8fGVufDB8fHx8&amp;ixlib=rb-1.2.1&amp;auto=format&amp;fit=crop&amp;w=1050&amp;q=80</a:t>
            </a:r>
            <a:r>
              <a:rPr lang="en" sz="600"/>
              <a:t> </a:t>
            </a:r>
            <a:endParaRPr sz="600"/>
          </a:p>
          <a:p>
            <a:pPr indent="0" lvl="0" marL="0" rtl="0" algn="l">
              <a:spcBef>
                <a:spcPts val="0"/>
              </a:spcBef>
              <a:spcAft>
                <a:spcPts val="0"/>
              </a:spcAft>
              <a:buNone/>
            </a:pPr>
            <a:r>
              <a:rPr lang="en" sz="600" u="sng">
                <a:solidFill>
                  <a:schemeClr val="hlink"/>
                </a:solidFill>
                <a:hlinkClick r:id="rId6"/>
              </a:rPr>
              <a:t>https://images.unsplash.com/photo-1586769852351-8791d2bb43be?ixid=MnwxMjA3fDB8MHxwaG90by1wYWdlfHx8fGVufDB8fHx8&amp;ixlib=rb-1.2.1&amp;auto=format&amp;fit=crop&amp;w=634&amp;q=80</a:t>
            </a:r>
            <a:r>
              <a:rPr lang="en" sz="600"/>
              <a:t> </a:t>
            </a:r>
            <a:endParaRPr sz="600"/>
          </a:p>
          <a:p>
            <a:pPr indent="0" lvl="0" marL="0" rtl="0" algn="l">
              <a:spcBef>
                <a:spcPts val="0"/>
              </a:spcBef>
              <a:spcAft>
                <a:spcPts val="0"/>
              </a:spcAft>
              <a:buNone/>
            </a:pPr>
            <a:r>
              <a:rPr lang="en" sz="600" u="sng">
                <a:solidFill>
                  <a:schemeClr val="hlink"/>
                </a:solidFill>
                <a:hlinkClick r:id="rId7"/>
              </a:rPr>
              <a:t>https://images.unsplash.com/photo-1586282023617-b844c180eb51?ixid=MnwxMjA3fDB8MHxwaG90by1wYWdlfHx8fGVufDB8fHx8&amp;ixlib=rb-1.2.1&amp;auto=format&amp;fit=crop&amp;w=1050&amp;q=80</a:t>
            </a:r>
            <a:endParaRPr sz="600"/>
          </a:p>
          <a:p>
            <a:pPr indent="0" lvl="0" marL="0" rtl="0" algn="l">
              <a:spcBef>
                <a:spcPts val="0"/>
              </a:spcBef>
              <a:spcAft>
                <a:spcPts val="0"/>
              </a:spcAft>
              <a:buNone/>
            </a:pPr>
            <a:r>
              <a:rPr lang="en" sz="600" u="sng">
                <a:solidFill>
                  <a:schemeClr val="hlink"/>
                </a:solidFill>
                <a:hlinkClick r:id="rId8"/>
              </a:rPr>
              <a:t>https://images.unsplash.com/photo-1497465541860-77f114a519d2?ixid=MnwxMjA3fDB8MHxwaG90by1wYWdlfHx8fGVufDB8fHx8&amp;ixlib=rb-1.2.1&amp;auto=format&amp;fit=crop&amp;w=1050&amp;q=80</a:t>
            </a:r>
            <a:endParaRPr sz="600"/>
          </a:p>
          <a:p>
            <a:pPr indent="0" lvl="0" marL="0" rtl="0" algn="l">
              <a:spcBef>
                <a:spcPts val="0"/>
              </a:spcBef>
              <a:spcAft>
                <a:spcPts val="0"/>
              </a:spcAft>
              <a:buNone/>
            </a:pPr>
            <a:r>
              <a:rPr lang="en" sz="600" u="sng">
                <a:solidFill>
                  <a:schemeClr val="hlink"/>
                </a:solidFill>
                <a:hlinkClick r:id="rId9"/>
              </a:rPr>
              <a:t>https://images.unsplash.com/photo-1584677123777-742161156eb7?ixid=MnwxMjA3fDB8MHxwaG90by1wYWdlfHx8fGVufDB8fHx8&amp;ixlib=rb-1.2.1&amp;auto=format&amp;fit=crop&amp;w=1050&amp;q=80</a:t>
            </a:r>
            <a:r>
              <a:rPr lang="en" sz="600"/>
              <a:t> </a:t>
            </a:r>
            <a:endParaRPr sz="600"/>
          </a:p>
          <a:p>
            <a:pPr indent="0" lvl="0" marL="0" rtl="0" algn="l">
              <a:spcBef>
                <a:spcPts val="0"/>
              </a:spcBef>
              <a:spcAft>
                <a:spcPts val="0"/>
              </a:spcAft>
              <a:buNone/>
            </a:pPr>
            <a:r>
              <a:rPr lang="en" sz="600" u="sng">
                <a:solidFill>
                  <a:schemeClr val="hlink"/>
                </a:solidFill>
                <a:hlinkClick r:id="rId10"/>
              </a:rPr>
              <a:t>https://images.unsplash.com/photo-1612251485013-58be9e5689c3?ixid=MnwxMjA3fDB8MHxwaG90by1wYWdlfHx8fGVufDB8fHx8&amp;ixlib=rb-1.2.1&amp;auto=format&amp;fit=crop&amp;w=1053&amp;q=80</a:t>
            </a:r>
            <a:r>
              <a:rPr lang="en" sz="600"/>
              <a:t> </a:t>
            </a:r>
            <a:endParaRPr sz="600"/>
          </a:p>
          <a:p>
            <a:pPr indent="0" lvl="0" marL="0" rtl="0" algn="l">
              <a:spcBef>
                <a:spcPts val="0"/>
              </a:spcBef>
              <a:spcAft>
                <a:spcPts val="0"/>
              </a:spcAft>
              <a:buNone/>
            </a:pPr>
            <a:r>
              <a:rPr lang="en" sz="600" u="sng">
                <a:solidFill>
                  <a:schemeClr val="hlink"/>
                </a:solidFill>
                <a:hlinkClick r:id="rId11"/>
              </a:rPr>
              <a:t>https://images.unsplash.com/photo-1505373877841-8d25f7d46678?ixid=MnwxMjA3fDB8MHxwaG90by1wYWdlfHx8fGVufDB8fHx8&amp;ixlib=rb-1.2.1&amp;auto=format&amp;fit=crop&amp;w=1000&amp;q=80</a:t>
            </a:r>
            <a:endParaRPr sz="600"/>
          </a:p>
        </p:txBody>
      </p:sp>
      <p:pic>
        <p:nvPicPr>
          <p:cNvPr id="151" name="Google Shape;151;p29"/>
          <p:cNvPicPr preferRelativeResize="0"/>
          <p:nvPr/>
        </p:nvPicPr>
        <p:blipFill>
          <a:blip r:embed="rId12">
            <a:alphaModFix/>
          </a:blip>
          <a:stretch>
            <a:fillRect/>
          </a:stretch>
        </p:blipFill>
        <p:spPr>
          <a:xfrm>
            <a:off x="1703500" y="1405225"/>
            <a:ext cx="1358424" cy="1265900"/>
          </a:xfrm>
          <a:prstGeom prst="rect">
            <a:avLst/>
          </a:prstGeom>
          <a:noFill/>
          <a:ln>
            <a:noFill/>
          </a:ln>
        </p:spPr>
      </p:pic>
      <p:pic>
        <p:nvPicPr>
          <p:cNvPr id="152" name="Google Shape;152;p29"/>
          <p:cNvPicPr preferRelativeResize="0"/>
          <p:nvPr/>
        </p:nvPicPr>
        <p:blipFill>
          <a:blip r:embed="rId13">
            <a:alphaModFix/>
          </a:blip>
          <a:stretch>
            <a:fillRect/>
          </a:stretch>
        </p:blipFill>
        <p:spPr>
          <a:xfrm>
            <a:off x="3133325" y="1424925"/>
            <a:ext cx="1438676" cy="1265899"/>
          </a:xfrm>
          <a:prstGeom prst="rect">
            <a:avLst/>
          </a:prstGeom>
          <a:noFill/>
          <a:ln>
            <a:noFill/>
          </a:ln>
        </p:spPr>
      </p:pic>
      <p:pic>
        <p:nvPicPr>
          <p:cNvPr id="153" name="Google Shape;153;p29"/>
          <p:cNvPicPr preferRelativeResize="0"/>
          <p:nvPr/>
        </p:nvPicPr>
        <p:blipFill>
          <a:blip r:embed="rId14">
            <a:alphaModFix/>
          </a:blip>
          <a:stretch>
            <a:fillRect/>
          </a:stretch>
        </p:blipFill>
        <p:spPr>
          <a:xfrm>
            <a:off x="4643400" y="1424925"/>
            <a:ext cx="1358424" cy="1265899"/>
          </a:xfrm>
          <a:prstGeom prst="rect">
            <a:avLst/>
          </a:prstGeom>
          <a:noFill/>
          <a:ln>
            <a:noFill/>
          </a:ln>
        </p:spPr>
      </p:pic>
      <p:pic>
        <p:nvPicPr>
          <p:cNvPr id="154" name="Google Shape;154;p29"/>
          <p:cNvPicPr preferRelativeResize="0"/>
          <p:nvPr/>
        </p:nvPicPr>
        <p:blipFill>
          <a:blip r:embed="rId15">
            <a:alphaModFix/>
          </a:blip>
          <a:stretch>
            <a:fillRect/>
          </a:stretch>
        </p:blipFill>
        <p:spPr>
          <a:xfrm>
            <a:off x="6073225" y="1464325"/>
            <a:ext cx="1358424" cy="1226500"/>
          </a:xfrm>
          <a:prstGeom prst="rect">
            <a:avLst/>
          </a:prstGeom>
          <a:noFill/>
          <a:ln>
            <a:noFill/>
          </a:ln>
        </p:spPr>
      </p:pic>
      <p:pic>
        <p:nvPicPr>
          <p:cNvPr id="155" name="Google Shape;155;p29"/>
          <p:cNvPicPr preferRelativeResize="0"/>
          <p:nvPr/>
        </p:nvPicPr>
        <p:blipFill>
          <a:blip r:embed="rId16">
            <a:alphaModFix/>
          </a:blip>
          <a:stretch>
            <a:fillRect/>
          </a:stretch>
        </p:blipFill>
        <p:spPr>
          <a:xfrm>
            <a:off x="7503050" y="1464325"/>
            <a:ext cx="1560699" cy="1226500"/>
          </a:xfrm>
          <a:prstGeom prst="rect">
            <a:avLst/>
          </a:prstGeom>
          <a:noFill/>
          <a:ln>
            <a:noFill/>
          </a:ln>
        </p:spPr>
      </p:pic>
      <p:pic>
        <p:nvPicPr>
          <p:cNvPr id="156" name="Google Shape;156;p29"/>
          <p:cNvPicPr preferRelativeResize="0"/>
          <p:nvPr/>
        </p:nvPicPr>
        <p:blipFill>
          <a:blip r:embed="rId17">
            <a:alphaModFix/>
          </a:blip>
          <a:stretch>
            <a:fillRect/>
          </a:stretch>
        </p:blipFill>
        <p:spPr>
          <a:xfrm>
            <a:off x="1703502" y="1224725"/>
            <a:ext cx="5399400" cy="3855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6"/>
                                        </p:tgtEl>
                                      </p:cBhvr>
                                    </p:animEffect>
                                    <p:set>
                                      <p:cBhvr>
                                        <p:cTn dur="1" fill="hold">
                                          <p:stCondLst>
                                            <p:cond delay="1000"/>
                                          </p:stCondLst>
                                        </p:cTn>
                                        <p:tgtEl>
                                          <p:spTgt spid="156"/>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0" name="Shape 560"/>
        <p:cNvGrpSpPr/>
        <p:nvPr/>
      </p:nvGrpSpPr>
      <p:grpSpPr>
        <a:xfrm>
          <a:off x="0" y="0"/>
          <a:ext cx="0" cy="0"/>
          <a:chOff x="0" y="0"/>
          <a:chExt cx="0" cy="0"/>
        </a:xfrm>
      </p:grpSpPr>
      <p:sp>
        <p:nvSpPr>
          <p:cNvPr id="561" name="Google Shape;561;p74"/>
          <p:cNvSpPr txBox="1"/>
          <p:nvPr>
            <p:ph type="title"/>
          </p:nvPr>
        </p:nvSpPr>
        <p:spPr>
          <a:xfrm>
            <a:off x="311700" y="9022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 </a:t>
            </a:r>
            <a:endParaRPr/>
          </a:p>
        </p:txBody>
      </p:sp>
      <p:pic>
        <p:nvPicPr>
          <p:cNvPr id="562" name="Google Shape;562;p74"/>
          <p:cNvPicPr preferRelativeResize="0"/>
          <p:nvPr/>
        </p:nvPicPr>
        <p:blipFill>
          <a:blip r:embed="rId3">
            <a:alphaModFix/>
          </a:blip>
          <a:stretch>
            <a:fillRect/>
          </a:stretch>
        </p:blipFill>
        <p:spPr>
          <a:xfrm>
            <a:off x="8286013" y="3722875"/>
            <a:ext cx="746085" cy="1105479"/>
          </a:xfrm>
          <a:prstGeom prst="rect">
            <a:avLst/>
          </a:prstGeom>
          <a:noFill/>
          <a:ln>
            <a:noFill/>
          </a:ln>
        </p:spPr>
      </p:pic>
      <p:sp>
        <p:nvSpPr>
          <p:cNvPr id="563" name="Google Shape;563;p74"/>
          <p:cNvSpPr txBox="1"/>
          <p:nvPr>
            <p:ph type="title"/>
          </p:nvPr>
        </p:nvSpPr>
        <p:spPr>
          <a:xfrm>
            <a:off x="311700" y="902225"/>
            <a:ext cx="8520600" cy="572700"/>
          </a:xfrm>
          <a:prstGeom prst="rect">
            <a:avLst/>
          </a:prstGeom>
        </p:spPr>
        <p:txBody>
          <a:bodyPr anchorCtr="0" anchor="t" bIns="28575" lIns="57150" spcFirstLastPara="1" rIns="57150" wrap="square" tIns="28575">
            <a:normAutofit fontScale="90000"/>
          </a:bodyPr>
          <a:lstStyle/>
          <a:p>
            <a:pPr indent="0" lvl="0" marL="0" rtl="0" algn="l">
              <a:spcBef>
                <a:spcPts val="0"/>
              </a:spcBef>
              <a:spcAft>
                <a:spcPts val="0"/>
              </a:spcAft>
              <a:buNone/>
            </a:pPr>
            <a:r>
              <a:rPr lang="en"/>
              <a:t>OpenSSF Identifying Security Threats in Open Source Projects Working Group</a:t>
            </a:r>
            <a:endParaRPr/>
          </a:p>
        </p:txBody>
      </p:sp>
      <p:sp>
        <p:nvSpPr>
          <p:cNvPr id="564" name="Google Shape;564;p74"/>
          <p:cNvSpPr txBox="1"/>
          <p:nvPr>
            <p:ph idx="1" type="body"/>
          </p:nvPr>
        </p:nvSpPr>
        <p:spPr>
          <a:xfrm>
            <a:off x="311700" y="1799600"/>
            <a:ext cx="8520600" cy="315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8" name="Shape 568"/>
        <p:cNvGrpSpPr/>
        <p:nvPr/>
      </p:nvGrpSpPr>
      <p:grpSpPr>
        <a:xfrm>
          <a:off x="0" y="0"/>
          <a:ext cx="0" cy="0"/>
          <a:chOff x="0" y="0"/>
          <a:chExt cx="0" cy="0"/>
        </a:xfrm>
      </p:grpSpPr>
      <p:sp>
        <p:nvSpPr>
          <p:cNvPr id="569" name="Google Shape;569;p75"/>
          <p:cNvSpPr txBox="1"/>
          <p:nvPr>
            <p:ph type="title"/>
          </p:nvPr>
        </p:nvSpPr>
        <p:spPr>
          <a:xfrm>
            <a:off x="311700" y="9022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 </a:t>
            </a:r>
            <a:endParaRPr/>
          </a:p>
        </p:txBody>
      </p:sp>
      <p:pic>
        <p:nvPicPr>
          <p:cNvPr id="570" name="Google Shape;570;p75"/>
          <p:cNvPicPr preferRelativeResize="0"/>
          <p:nvPr/>
        </p:nvPicPr>
        <p:blipFill>
          <a:blip r:embed="rId3">
            <a:alphaModFix/>
          </a:blip>
          <a:stretch>
            <a:fillRect/>
          </a:stretch>
        </p:blipFill>
        <p:spPr>
          <a:xfrm>
            <a:off x="8286013" y="3722875"/>
            <a:ext cx="746085" cy="1105479"/>
          </a:xfrm>
          <a:prstGeom prst="rect">
            <a:avLst/>
          </a:prstGeom>
          <a:noFill/>
          <a:ln>
            <a:noFill/>
          </a:ln>
        </p:spPr>
      </p:pic>
      <p:sp>
        <p:nvSpPr>
          <p:cNvPr id="571" name="Google Shape;571;p75"/>
          <p:cNvSpPr txBox="1"/>
          <p:nvPr>
            <p:ph type="title"/>
          </p:nvPr>
        </p:nvSpPr>
        <p:spPr>
          <a:xfrm>
            <a:off x="311700" y="9022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OpenSSF Digital Identify Attestation Working Group</a:t>
            </a:r>
            <a:endParaRPr/>
          </a:p>
        </p:txBody>
      </p:sp>
      <p:sp>
        <p:nvSpPr>
          <p:cNvPr id="572" name="Google Shape;572;p75"/>
          <p:cNvSpPr txBox="1"/>
          <p:nvPr>
            <p:ph idx="1" type="body"/>
          </p:nvPr>
        </p:nvSpPr>
        <p:spPr>
          <a:xfrm>
            <a:off x="311700" y="1418600"/>
            <a:ext cx="5388300" cy="315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3" name="Google Shape;573;p75"/>
          <p:cNvPicPr preferRelativeResize="0"/>
          <p:nvPr/>
        </p:nvPicPr>
        <p:blipFill>
          <a:blip r:embed="rId4">
            <a:alphaModFix/>
          </a:blip>
          <a:stretch>
            <a:fillRect/>
          </a:stretch>
        </p:blipFill>
        <p:spPr>
          <a:xfrm>
            <a:off x="5833950" y="1589275"/>
            <a:ext cx="3048000" cy="2286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C343D"/>
        </a:solidFill>
      </p:bgPr>
    </p:bg>
    <p:spTree>
      <p:nvGrpSpPr>
        <p:cNvPr id="577" name="Shape 577"/>
        <p:cNvGrpSpPr/>
        <p:nvPr/>
      </p:nvGrpSpPr>
      <p:grpSpPr>
        <a:xfrm>
          <a:off x="0" y="0"/>
          <a:ext cx="0" cy="0"/>
          <a:chOff x="0" y="0"/>
          <a:chExt cx="0" cy="0"/>
        </a:xfrm>
      </p:grpSpPr>
      <p:pic>
        <p:nvPicPr>
          <p:cNvPr id="578" name="Google Shape;578;p76"/>
          <p:cNvPicPr preferRelativeResize="0"/>
          <p:nvPr/>
        </p:nvPicPr>
        <p:blipFill>
          <a:blip r:embed="rId3">
            <a:alphaModFix/>
          </a:blip>
          <a:stretch>
            <a:fillRect/>
          </a:stretch>
        </p:blipFill>
        <p:spPr>
          <a:xfrm>
            <a:off x="6979729" y="129154"/>
            <a:ext cx="2043903" cy="787727"/>
          </a:xfrm>
          <a:prstGeom prst="rect">
            <a:avLst/>
          </a:prstGeom>
          <a:noFill/>
          <a:ln>
            <a:noFill/>
          </a:ln>
        </p:spPr>
      </p:pic>
      <p:sp>
        <p:nvSpPr>
          <p:cNvPr id="579" name="Google Shape;579;p76"/>
          <p:cNvSpPr txBox="1"/>
          <p:nvPr/>
        </p:nvSpPr>
        <p:spPr>
          <a:xfrm>
            <a:off x="375775" y="1755200"/>
            <a:ext cx="7936800" cy="13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100">
                <a:solidFill>
                  <a:srgbClr val="FFFFFF"/>
                </a:solidFill>
              </a:rPr>
              <a:t>What ACTUALLY helps secure OSS</a:t>
            </a:r>
            <a:endParaRPr b="1" sz="41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3" name="Shape 583"/>
        <p:cNvGrpSpPr/>
        <p:nvPr/>
      </p:nvGrpSpPr>
      <p:grpSpPr>
        <a:xfrm>
          <a:off x="0" y="0"/>
          <a:ext cx="0" cy="0"/>
          <a:chOff x="0" y="0"/>
          <a:chExt cx="0" cy="0"/>
        </a:xfrm>
      </p:grpSpPr>
      <p:sp>
        <p:nvSpPr>
          <p:cNvPr id="584" name="Google Shape;584;p77"/>
          <p:cNvSpPr txBox="1"/>
          <p:nvPr>
            <p:ph type="title"/>
          </p:nvPr>
        </p:nvSpPr>
        <p:spPr>
          <a:xfrm>
            <a:off x="311700" y="9022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 </a:t>
            </a:r>
            <a:endParaRPr/>
          </a:p>
        </p:txBody>
      </p:sp>
      <p:pic>
        <p:nvPicPr>
          <p:cNvPr id="585" name="Google Shape;585;p77"/>
          <p:cNvPicPr preferRelativeResize="0"/>
          <p:nvPr/>
        </p:nvPicPr>
        <p:blipFill>
          <a:blip r:embed="rId3">
            <a:alphaModFix/>
          </a:blip>
          <a:stretch>
            <a:fillRect/>
          </a:stretch>
        </p:blipFill>
        <p:spPr>
          <a:xfrm>
            <a:off x="8286013" y="3722875"/>
            <a:ext cx="746085" cy="1105479"/>
          </a:xfrm>
          <a:prstGeom prst="rect">
            <a:avLst/>
          </a:prstGeom>
          <a:noFill/>
          <a:ln>
            <a:noFill/>
          </a:ln>
        </p:spPr>
      </p:pic>
      <p:sp>
        <p:nvSpPr>
          <p:cNvPr id="586" name="Google Shape;586;p77"/>
          <p:cNvSpPr txBox="1"/>
          <p:nvPr>
            <p:ph type="title"/>
          </p:nvPr>
        </p:nvSpPr>
        <p:spPr>
          <a:xfrm>
            <a:off x="311700" y="9022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“Groundbreaking” idea</a:t>
            </a:r>
            <a:endParaRPr/>
          </a:p>
        </p:txBody>
      </p:sp>
      <p:sp>
        <p:nvSpPr>
          <p:cNvPr id="587" name="Google Shape;587;p77"/>
          <p:cNvSpPr txBox="1"/>
          <p:nvPr>
            <p:ph idx="1" type="body"/>
          </p:nvPr>
        </p:nvSpPr>
        <p:spPr>
          <a:xfrm>
            <a:off x="311700" y="1533475"/>
            <a:ext cx="8520600" cy="341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If you use software from a project, maybe you could contribute back to that project?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1" name="Shape 591"/>
        <p:cNvGrpSpPr/>
        <p:nvPr/>
      </p:nvGrpSpPr>
      <p:grpSpPr>
        <a:xfrm>
          <a:off x="0" y="0"/>
          <a:ext cx="0" cy="0"/>
          <a:chOff x="0" y="0"/>
          <a:chExt cx="0" cy="0"/>
        </a:xfrm>
      </p:grpSpPr>
      <p:sp>
        <p:nvSpPr>
          <p:cNvPr id="592" name="Google Shape;592;p78"/>
          <p:cNvSpPr txBox="1"/>
          <p:nvPr>
            <p:ph type="title"/>
          </p:nvPr>
        </p:nvSpPr>
        <p:spPr>
          <a:xfrm>
            <a:off x="311700" y="9022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 </a:t>
            </a:r>
            <a:endParaRPr/>
          </a:p>
        </p:txBody>
      </p:sp>
      <p:pic>
        <p:nvPicPr>
          <p:cNvPr id="593" name="Google Shape;593;p78"/>
          <p:cNvPicPr preferRelativeResize="0"/>
          <p:nvPr/>
        </p:nvPicPr>
        <p:blipFill>
          <a:blip r:embed="rId3">
            <a:alphaModFix/>
          </a:blip>
          <a:stretch>
            <a:fillRect/>
          </a:stretch>
        </p:blipFill>
        <p:spPr>
          <a:xfrm>
            <a:off x="8286013" y="3722875"/>
            <a:ext cx="746085" cy="1105479"/>
          </a:xfrm>
          <a:prstGeom prst="rect">
            <a:avLst/>
          </a:prstGeom>
          <a:noFill/>
          <a:ln>
            <a:noFill/>
          </a:ln>
        </p:spPr>
      </p:pic>
      <p:sp>
        <p:nvSpPr>
          <p:cNvPr id="594" name="Google Shape;594;p78"/>
          <p:cNvSpPr txBox="1"/>
          <p:nvPr>
            <p:ph type="title"/>
          </p:nvPr>
        </p:nvSpPr>
        <p:spPr>
          <a:xfrm>
            <a:off x="311700" y="7498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slide</a:t>
            </a:r>
            <a:endParaRPr/>
          </a:p>
        </p:txBody>
      </p:sp>
      <p:sp>
        <p:nvSpPr>
          <p:cNvPr id="595" name="Google Shape;595;p78"/>
          <p:cNvSpPr txBox="1"/>
          <p:nvPr>
            <p:ph idx="1" type="body"/>
          </p:nvPr>
        </p:nvSpPr>
        <p:spPr>
          <a:xfrm>
            <a:off x="311700" y="1457275"/>
            <a:ext cx="8520600" cy="34164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Threat modeling to understand the many places and points in time at which a project can be compromised.  </a:t>
            </a:r>
            <a:endParaRPr/>
          </a:p>
          <a:p>
            <a:pPr indent="-317500" lvl="0" marL="457200" rtl="0" algn="l">
              <a:spcBef>
                <a:spcPts val="0"/>
              </a:spcBef>
              <a:spcAft>
                <a:spcPts val="0"/>
              </a:spcAft>
              <a:buSzPts val="1400"/>
              <a:buChar char="●"/>
            </a:pPr>
            <a:r>
              <a:rPr lang="en"/>
              <a:t>Identifying the most critical open source projects - even if these aren’t always the obvious projects - to help prioritize the allocation of resources toward these widely-deployed, high-impact codebases.</a:t>
            </a:r>
            <a:endParaRPr/>
          </a:p>
          <a:p>
            <a:pPr indent="-317500" lvl="0" marL="457200" rtl="0" algn="l">
              <a:spcBef>
                <a:spcPts val="0"/>
              </a:spcBef>
              <a:spcAft>
                <a:spcPts val="0"/>
              </a:spcAft>
              <a:buSzPts val="1400"/>
              <a:buChar char="●"/>
            </a:pPr>
            <a:r>
              <a:rPr lang="en"/>
              <a:t>Preventing vulnerabilities through safe(r) programming languages, developer education programs, and useable and free program analysis tooling</a:t>
            </a:r>
            <a:endParaRPr/>
          </a:p>
          <a:p>
            <a:pPr indent="-317500" lvl="0" marL="457200" rtl="0" algn="l">
              <a:spcBef>
                <a:spcPts val="0"/>
              </a:spcBef>
              <a:spcAft>
                <a:spcPts val="0"/>
              </a:spcAft>
              <a:buSzPts val="1400"/>
              <a:buChar char="●"/>
            </a:pPr>
            <a:r>
              <a:rPr lang="en"/>
              <a:t>Preventing inherited security debt through tools that can help developers obtain and users assess the security of a project (such as the CII Best Practices badge)</a:t>
            </a:r>
            <a:endParaRPr/>
          </a:p>
          <a:p>
            <a:pPr indent="-317500" lvl="0" marL="457200" rtl="0" algn="l">
              <a:spcBef>
                <a:spcPts val="0"/>
              </a:spcBef>
              <a:spcAft>
                <a:spcPts val="0"/>
              </a:spcAft>
              <a:buSzPts val="1400"/>
              <a:buChar char="●"/>
            </a:pPr>
            <a:r>
              <a:rPr lang="en"/>
              <a:t>Tool development to scalably find as many vulnerabilities as possible in a codebase in a repeatable and automated way, and integrating this into build pipelines.  </a:t>
            </a:r>
            <a:endParaRPr/>
          </a:p>
          <a:p>
            <a:pPr indent="-317500" lvl="0" marL="457200" rtl="0" algn="l">
              <a:spcBef>
                <a:spcPts val="0"/>
              </a:spcBef>
              <a:spcAft>
                <a:spcPts val="0"/>
              </a:spcAft>
              <a:buSzPts val="1400"/>
              <a:buChar char="●"/>
            </a:pPr>
            <a:r>
              <a:rPr lang="en"/>
              <a:t>Coordinated patching and incident response support to respond to high-impact vulnerabilities in open source software</a:t>
            </a:r>
            <a:endParaRPr/>
          </a:p>
          <a:p>
            <a:pPr indent="-317500" lvl="0" marL="457200" rtl="0" algn="l">
              <a:spcBef>
                <a:spcPts val="0"/>
              </a:spcBef>
              <a:spcAft>
                <a:spcPts val="0"/>
              </a:spcAft>
              <a:buSzPts val="1400"/>
              <a:buChar char="●"/>
            </a:pPr>
            <a:r>
              <a:rPr lang="en"/>
              <a:t>Better vulnerability disclosure processes, response, and workflows with OSS maintainers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9" name="Shape 599"/>
        <p:cNvGrpSpPr/>
        <p:nvPr/>
      </p:nvGrpSpPr>
      <p:grpSpPr>
        <a:xfrm>
          <a:off x="0" y="0"/>
          <a:ext cx="0" cy="0"/>
          <a:chOff x="0" y="0"/>
          <a:chExt cx="0" cy="0"/>
        </a:xfrm>
      </p:grpSpPr>
      <p:sp>
        <p:nvSpPr>
          <p:cNvPr id="600" name="Google Shape;600;p79"/>
          <p:cNvSpPr txBox="1"/>
          <p:nvPr>
            <p:ph type="title"/>
          </p:nvPr>
        </p:nvSpPr>
        <p:spPr>
          <a:xfrm>
            <a:off x="311700" y="9022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 </a:t>
            </a:r>
            <a:endParaRPr/>
          </a:p>
        </p:txBody>
      </p:sp>
      <p:pic>
        <p:nvPicPr>
          <p:cNvPr id="601" name="Google Shape;601;p79"/>
          <p:cNvPicPr preferRelativeResize="0"/>
          <p:nvPr/>
        </p:nvPicPr>
        <p:blipFill>
          <a:blip r:embed="rId3">
            <a:alphaModFix/>
          </a:blip>
          <a:stretch>
            <a:fillRect/>
          </a:stretch>
        </p:blipFill>
        <p:spPr>
          <a:xfrm>
            <a:off x="8286013" y="3722875"/>
            <a:ext cx="746085" cy="1105479"/>
          </a:xfrm>
          <a:prstGeom prst="rect">
            <a:avLst/>
          </a:prstGeom>
          <a:noFill/>
          <a:ln>
            <a:noFill/>
          </a:ln>
        </p:spPr>
      </p:pic>
      <p:sp>
        <p:nvSpPr>
          <p:cNvPr id="602" name="Google Shape;602;p79"/>
          <p:cNvSpPr txBox="1"/>
          <p:nvPr>
            <p:ph type="title"/>
          </p:nvPr>
        </p:nvSpPr>
        <p:spPr>
          <a:xfrm>
            <a:off x="311700" y="8260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t/>
            </a:r>
            <a:endParaRPr/>
          </a:p>
        </p:txBody>
      </p:sp>
      <p:sp>
        <p:nvSpPr>
          <p:cNvPr id="603" name="Google Shape;603;p79"/>
          <p:cNvSpPr txBox="1"/>
          <p:nvPr>
            <p:ph idx="1" type="body"/>
          </p:nvPr>
        </p:nvSpPr>
        <p:spPr>
          <a:xfrm>
            <a:off x="311700" y="1533475"/>
            <a:ext cx="8520600" cy="341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Openssf blah blah blah plus tax</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C343D"/>
        </a:solidFill>
      </p:bgPr>
    </p:bg>
    <p:spTree>
      <p:nvGrpSpPr>
        <p:cNvPr id="607" name="Shape 607"/>
        <p:cNvGrpSpPr/>
        <p:nvPr/>
      </p:nvGrpSpPr>
      <p:grpSpPr>
        <a:xfrm>
          <a:off x="0" y="0"/>
          <a:ext cx="0" cy="0"/>
          <a:chOff x="0" y="0"/>
          <a:chExt cx="0" cy="0"/>
        </a:xfrm>
      </p:grpSpPr>
      <p:pic>
        <p:nvPicPr>
          <p:cNvPr id="608" name="Google Shape;608;p80"/>
          <p:cNvPicPr preferRelativeResize="0"/>
          <p:nvPr/>
        </p:nvPicPr>
        <p:blipFill>
          <a:blip r:embed="rId3">
            <a:alphaModFix/>
          </a:blip>
          <a:stretch>
            <a:fillRect/>
          </a:stretch>
        </p:blipFill>
        <p:spPr>
          <a:xfrm>
            <a:off x="6979729" y="129154"/>
            <a:ext cx="2043903" cy="787727"/>
          </a:xfrm>
          <a:prstGeom prst="rect">
            <a:avLst/>
          </a:prstGeom>
          <a:noFill/>
          <a:ln>
            <a:noFill/>
          </a:ln>
        </p:spPr>
      </p:pic>
      <p:sp>
        <p:nvSpPr>
          <p:cNvPr id="609" name="Google Shape;609;p80"/>
          <p:cNvSpPr txBox="1"/>
          <p:nvPr/>
        </p:nvSpPr>
        <p:spPr>
          <a:xfrm>
            <a:off x="375775" y="1755200"/>
            <a:ext cx="7936800" cy="13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200">
                <a:solidFill>
                  <a:srgbClr val="FFFFFF"/>
                </a:solidFill>
              </a:rPr>
              <a:t>The Next few years...</a:t>
            </a:r>
            <a:endParaRPr b="1" sz="4200">
              <a:solidFill>
                <a:srgbClr val="FFFFFF"/>
              </a:solidFill>
            </a:endParaRPr>
          </a:p>
        </p:txBody>
      </p:sp>
      <p:sp>
        <p:nvSpPr>
          <p:cNvPr id="610" name="Google Shape;610;p80"/>
          <p:cNvSpPr txBox="1"/>
          <p:nvPr/>
        </p:nvSpPr>
        <p:spPr>
          <a:xfrm>
            <a:off x="375775" y="3111925"/>
            <a:ext cx="49998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7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4" name="Shape 614"/>
        <p:cNvGrpSpPr/>
        <p:nvPr/>
      </p:nvGrpSpPr>
      <p:grpSpPr>
        <a:xfrm>
          <a:off x="0" y="0"/>
          <a:ext cx="0" cy="0"/>
          <a:chOff x="0" y="0"/>
          <a:chExt cx="0" cy="0"/>
        </a:xfrm>
      </p:grpSpPr>
      <p:sp>
        <p:nvSpPr>
          <p:cNvPr id="615" name="Google Shape;615;p81"/>
          <p:cNvSpPr txBox="1"/>
          <p:nvPr>
            <p:ph type="title"/>
          </p:nvPr>
        </p:nvSpPr>
        <p:spPr>
          <a:xfrm>
            <a:off x="311700" y="9022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 </a:t>
            </a:r>
            <a:endParaRPr/>
          </a:p>
        </p:txBody>
      </p:sp>
      <p:pic>
        <p:nvPicPr>
          <p:cNvPr id="616" name="Google Shape;616;p81"/>
          <p:cNvPicPr preferRelativeResize="0"/>
          <p:nvPr/>
        </p:nvPicPr>
        <p:blipFill>
          <a:blip r:embed="rId3">
            <a:alphaModFix/>
          </a:blip>
          <a:stretch>
            <a:fillRect/>
          </a:stretch>
        </p:blipFill>
        <p:spPr>
          <a:xfrm>
            <a:off x="8286013" y="3722875"/>
            <a:ext cx="746085" cy="1105479"/>
          </a:xfrm>
          <a:prstGeom prst="rect">
            <a:avLst/>
          </a:prstGeom>
          <a:noFill/>
          <a:ln>
            <a:noFill/>
          </a:ln>
        </p:spPr>
      </p:pic>
      <p:sp>
        <p:nvSpPr>
          <p:cNvPr id="617" name="Google Shape;617;p81"/>
          <p:cNvSpPr txBox="1"/>
          <p:nvPr>
            <p:ph type="title"/>
          </p:nvPr>
        </p:nvSpPr>
        <p:spPr>
          <a:xfrm>
            <a:off x="311700" y="749825"/>
            <a:ext cx="8520600" cy="572700"/>
          </a:xfrm>
          <a:prstGeom prst="rect">
            <a:avLst/>
          </a:prstGeom>
        </p:spPr>
        <p:txBody>
          <a:bodyPr anchorCtr="0" anchor="t" bIns="28575" lIns="57150" spcFirstLastPara="1" rIns="57150" wrap="square" tIns="28575">
            <a:normAutofit fontScale="90000"/>
          </a:bodyPr>
          <a:lstStyle/>
          <a:p>
            <a:pPr indent="0" lvl="0" marL="0" rtl="0" algn="l">
              <a:spcBef>
                <a:spcPts val="0"/>
              </a:spcBef>
              <a:spcAft>
                <a:spcPts val="0"/>
              </a:spcAft>
              <a:buNone/>
            </a:pPr>
            <a:r>
              <a:rPr lang="en"/>
              <a:t>What concerns you most about securing the open source ecosystem?</a:t>
            </a:r>
            <a:endParaRPr/>
          </a:p>
        </p:txBody>
      </p:sp>
      <p:sp>
        <p:nvSpPr>
          <p:cNvPr id="618" name="Google Shape;618;p81"/>
          <p:cNvSpPr txBox="1"/>
          <p:nvPr>
            <p:ph idx="1" type="body"/>
          </p:nvPr>
        </p:nvSpPr>
        <p:spPr>
          <a:xfrm>
            <a:off x="311700" y="1990675"/>
            <a:ext cx="8520600" cy="34164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The number of vulnerabilities “in the wild” outpaces the speed at which the security community can patch or even identify them. And each day, the world contains more lines of source code than it ever has before. Consequently, the [generally inadvertent] creation of potentially exploitable vulnerabilities increasingly outpaces the rate at which we can search for and remediate them, and this problem is one that only gets worse with time.</a:t>
            </a:r>
            <a:endParaRPr/>
          </a:p>
          <a:p>
            <a:pPr indent="-317500" lvl="0" marL="457200" rtl="0" algn="l">
              <a:spcBef>
                <a:spcPts val="0"/>
              </a:spcBef>
              <a:spcAft>
                <a:spcPts val="0"/>
              </a:spcAft>
              <a:buSzPts val="1400"/>
              <a:buChar char="●"/>
            </a:pPr>
            <a:r>
              <a:rPr lang="en"/>
              <a:t>I think we have yet to see the true potential of techniques for finding vulnerabilities at scale. What’s simultaneously exciting and terrifying is that the technologies that can be used to hunt vulnerabilities at scale are dual use in nature - they can be used by the defenders, or they can be used by our adversaries - and our adversaries only have to get it “right” once.</a:t>
            </a:r>
            <a:endParaRPr/>
          </a:p>
          <a:p>
            <a:pPr indent="-317500" lvl="1" marL="914400" rtl="0" algn="l">
              <a:spcBef>
                <a:spcPts val="0"/>
              </a:spcBef>
              <a:spcAft>
                <a:spcPts val="0"/>
              </a:spcAft>
              <a:buSzPts val="1400"/>
              <a:buChar char="○"/>
            </a:pPr>
            <a:r>
              <a:rPr lang="en"/>
              <a:t>Scaling of attacker capabilities - large scale fuzzing projects, vulnerability discovery query languages such as CodeQL, innovations in program analysis, applications of machine learning to identifying examples of particular bug classes are all methods by which attackers will potentially be able to scale attacks faster than we can scale patching.</a:t>
            </a:r>
            <a:endParaRPr/>
          </a:p>
          <a:p>
            <a:pPr indent="-317500" lvl="1" marL="914400" rtl="0" algn="l">
              <a:spcBef>
                <a:spcPts val="0"/>
              </a:spcBef>
              <a:spcAft>
                <a:spcPts val="0"/>
              </a:spcAft>
              <a:buSzPts val="1400"/>
              <a:buChar char="○"/>
            </a:pPr>
            <a:r>
              <a:rPr lang="en"/>
              <a:t>This concern is compounded by the Automated Exploit Generation (AEG) literature, which is showing that even small, poorly-incentivized academic research has made progress in automating the chaining of attack chains</a:t>
            </a:r>
            <a:endParaRPr/>
          </a:p>
          <a:p>
            <a:pPr indent="-317500" lvl="1" marL="914400" rtl="0" algn="l">
              <a:spcBef>
                <a:spcPts val="0"/>
              </a:spcBef>
              <a:spcAft>
                <a:spcPts val="0"/>
              </a:spcAft>
              <a:buSzPts val="1400"/>
              <a:buChar char="○"/>
            </a:pPr>
            <a:r>
              <a:rPr lang="en"/>
              <a:t>Findings in large language models like GPT-3 which show that large language models are particularly good at learning from a corpus of internet text - including code - and generating novel code based on user input (Note: at time of BH CFP submission, the research involving large language models is not yet public)</a:t>
            </a:r>
            <a:endParaRPr/>
          </a:p>
          <a:p>
            <a:pPr indent="-317500" lvl="1" marL="914400" rtl="0" algn="l">
              <a:spcBef>
                <a:spcPts val="0"/>
              </a:spcBef>
              <a:spcAft>
                <a:spcPts val="0"/>
              </a:spcAft>
              <a:buSzPts val="1400"/>
              <a:buChar char="○"/>
            </a:pPr>
            <a:r>
              <a:rPr lang="en"/>
              <a:t>Need for quantum-resistant code signing - otherwise, secure/verified software updates after the advent of large-scale quantum computer are impossible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2" name="Shape 622"/>
        <p:cNvGrpSpPr/>
        <p:nvPr/>
      </p:nvGrpSpPr>
      <p:grpSpPr>
        <a:xfrm>
          <a:off x="0" y="0"/>
          <a:ext cx="0" cy="0"/>
          <a:chOff x="0" y="0"/>
          <a:chExt cx="0" cy="0"/>
        </a:xfrm>
      </p:grpSpPr>
      <p:sp>
        <p:nvSpPr>
          <p:cNvPr id="623" name="Google Shape;623;p82"/>
          <p:cNvSpPr txBox="1"/>
          <p:nvPr>
            <p:ph type="title"/>
          </p:nvPr>
        </p:nvSpPr>
        <p:spPr>
          <a:xfrm>
            <a:off x="311700" y="9022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 </a:t>
            </a:r>
            <a:endParaRPr/>
          </a:p>
        </p:txBody>
      </p:sp>
      <p:pic>
        <p:nvPicPr>
          <p:cNvPr id="624" name="Google Shape;624;p82"/>
          <p:cNvPicPr preferRelativeResize="0"/>
          <p:nvPr/>
        </p:nvPicPr>
        <p:blipFill>
          <a:blip r:embed="rId3">
            <a:alphaModFix/>
          </a:blip>
          <a:stretch>
            <a:fillRect/>
          </a:stretch>
        </p:blipFill>
        <p:spPr>
          <a:xfrm>
            <a:off x="8286013" y="3722875"/>
            <a:ext cx="746085" cy="1105479"/>
          </a:xfrm>
          <a:prstGeom prst="rect">
            <a:avLst/>
          </a:prstGeom>
          <a:noFill/>
          <a:ln>
            <a:noFill/>
          </a:ln>
        </p:spPr>
      </p:pic>
      <p:sp>
        <p:nvSpPr>
          <p:cNvPr id="625" name="Google Shape;625;p82"/>
          <p:cNvSpPr txBox="1"/>
          <p:nvPr>
            <p:ph type="title"/>
          </p:nvPr>
        </p:nvSpPr>
        <p:spPr>
          <a:xfrm>
            <a:off x="311700" y="8260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OpenSSF Grant Program</a:t>
            </a:r>
            <a:endParaRPr/>
          </a:p>
        </p:txBody>
      </p:sp>
      <p:sp>
        <p:nvSpPr>
          <p:cNvPr id="626" name="Google Shape;626;p82"/>
          <p:cNvSpPr txBox="1"/>
          <p:nvPr>
            <p:ph idx="1" type="body"/>
          </p:nvPr>
        </p:nvSpPr>
        <p:spPr>
          <a:xfrm>
            <a:off x="311700" y="1000075"/>
            <a:ext cx="8520600" cy="34164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the Open Source Security Foundation’s new fund for for technical research to secure the open source ecosystem, where we will pay out hundreds of thousands to millions of dollars in grants annually. Attendees (and the general research community) will be able to apply for grants from us this summer and beyond for projects which help secure open source software.</a:t>
            </a:r>
            <a:endParaRPr/>
          </a:p>
          <a:p>
            <a:pPr indent="-317500" lvl="0" marL="457200" rtl="0" algn="l">
              <a:spcBef>
                <a:spcPts val="0"/>
              </a:spcBef>
              <a:spcAft>
                <a:spcPts val="0"/>
              </a:spcAft>
              <a:buSzPts val="1400"/>
              <a:buChar char="●"/>
            </a:pPr>
            <a:r>
              <a:rPr lang="en"/>
              <a:t>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0" name="Shape 630"/>
        <p:cNvGrpSpPr/>
        <p:nvPr/>
      </p:nvGrpSpPr>
      <p:grpSpPr>
        <a:xfrm>
          <a:off x="0" y="0"/>
          <a:ext cx="0" cy="0"/>
          <a:chOff x="0" y="0"/>
          <a:chExt cx="0" cy="0"/>
        </a:xfrm>
      </p:grpSpPr>
      <p:sp>
        <p:nvSpPr>
          <p:cNvPr id="631" name="Google Shape;631;p83"/>
          <p:cNvSpPr txBox="1"/>
          <p:nvPr>
            <p:ph type="title"/>
          </p:nvPr>
        </p:nvSpPr>
        <p:spPr>
          <a:xfrm>
            <a:off x="311700" y="9022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 </a:t>
            </a:r>
            <a:endParaRPr/>
          </a:p>
        </p:txBody>
      </p:sp>
      <p:sp>
        <p:nvSpPr>
          <p:cNvPr id="632" name="Google Shape;632;p83"/>
          <p:cNvSpPr txBox="1"/>
          <p:nvPr>
            <p:ph type="title"/>
          </p:nvPr>
        </p:nvSpPr>
        <p:spPr>
          <a:xfrm>
            <a:off x="311700" y="8260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Get Involved</a:t>
            </a:r>
            <a:endParaRPr/>
          </a:p>
        </p:txBody>
      </p:sp>
      <p:sp>
        <p:nvSpPr>
          <p:cNvPr id="633" name="Google Shape;633;p83"/>
          <p:cNvSpPr txBox="1"/>
          <p:nvPr>
            <p:ph idx="1" type="body"/>
          </p:nvPr>
        </p:nvSpPr>
        <p:spPr>
          <a:xfrm>
            <a:off x="311700" y="1220000"/>
            <a:ext cx="8520600" cy="3729900"/>
          </a:xfrm>
          <a:prstGeom prst="rect">
            <a:avLst/>
          </a:prstGeom>
          <a:solidFill>
            <a:schemeClr val="lt1"/>
          </a:solidFill>
          <a:ln>
            <a:noFill/>
          </a:ln>
        </p:spPr>
        <p:txBody>
          <a:bodyPr anchorCtr="0" anchor="ctr" bIns="91425" lIns="91425" spcFirstLastPara="1" rIns="91425" wrap="square" tIns="91425">
            <a:noAutofit/>
          </a:bodyPr>
          <a:lstStyle/>
          <a:p>
            <a:pPr indent="-339725" lvl="0" marL="457200" rtl="0" algn="l">
              <a:lnSpc>
                <a:spcPct val="150000"/>
              </a:lnSpc>
              <a:spcBef>
                <a:spcPts val="0"/>
              </a:spcBef>
              <a:spcAft>
                <a:spcPts val="0"/>
              </a:spcAft>
              <a:buClr>
                <a:srgbClr val="676767"/>
              </a:buClr>
              <a:buSzPts val="1750"/>
              <a:buChar char="❖"/>
            </a:pPr>
            <a:r>
              <a:rPr lang="en" sz="1750">
                <a:solidFill>
                  <a:srgbClr val="676767"/>
                </a:solidFill>
              </a:rPr>
              <a:t>Individuals</a:t>
            </a:r>
            <a:endParaRPr sz="1750">
              <a:solidFill>
                <a:srgbClr val="676767"/>
              </a:solidFill>
            </a:endParaRPr>
          </a:p>
          <a:p>
            <a:pPr indent="-339725" lvl="1" marL="914400" rtl="0" algn="l">
              <a:lnSpc>
                <a:spcPct val="150000"/>
              </a:lnSpc>
              <a:spcBef>
                <a:spcPts val="0"/>
              </a:spcBef>
              <a:spcAft>
                <a:spcPts val="0"/>
              </a:spcAft>
              <a:buClr>
                <a:schemeClr val="dk1"/>
              </a:buClr>
              <a:buSzPts val="1750"/>
              <a:buChar char="➢"/>
            </a:pPr>
            <a:r>
              <a:rPr lang="en" sz="1750">
                <a:solidFill>
                  <a:srgbClr val="676767"/>
                </a:solidFill>
              </a:rPr>
              <a:t>Join a Technical Working Group - </a:t>
            </a:r>
            <a:r>
              <a:rPr lang="en" sz="1750" u="sng">
                <a:solidFill>
                  <a:schemeClr val="hlink"/>
                </a:solidFill>
                <a:hlinkClick r:id="rId3"/>
              </a:rPr>
              <a:t>https://github.com/ossf</a:t>
            </a:r>
            <a:r>
              <a:rPr lang="en" sz="1750">
                <a:solidFill>
                  <a:srgbClr val="676767"/>
                </a:solidFill>
              </a:rPr>
              <a:t> </a:t>
            </a:r>
            <a:endParaRPr sz="1750">
              <a:solidFill>
                <a:srgbClr val="676767"/>
              </a:solidFill>
            </a:endParaRPr>
          </a:p>
          <a:p>
            <a:pPr indent="-339725" lvl="1" marL="914400" rtl="0" algn="l">
              <a:lnSpc>
                <a:spcPct val="150000"/>
              </a:lnSpc>
              <a:spcBef>
                <a:spcPts val="0"/>
              </a:spcBef>
              <a:spcAft>
                <a:spcPts val="0"/>
              </a:spcAft>
              <a:buClr>
                <a:schemeClr val="dk1"/>
              </a:buClr>
              <a:buSzPts val="1750"/>
              <a:buChar char="➢"/>
            </a:pPr>
            <a:r>
              <a:rPr lang="en" sz="1750">
                <a:solidFill>
                  <a:srgbClr val="6898B8"/>
                </a:solidFill>
                <a:uFill>
                  <a:noFill/>
                </a:uFill>
                <a:hlinkClick r:id="rId4">
                  <a:extLst>
                    <a:ext uri="{A12FA001-AC4F-418D-AE19-62706E023703}">
                      <ahyp:hlinkClr val="tx"/>
                    </a:ext>
                  </a:extLst>
                </a:hlinkClick>
              </a:rPr>
              <a:t>Join the Mailing List</a:t>
            </a:r>
            <a:r>
              <a:rPr lang="en" sz="1750">
                <a:solidFill>
                  <a:srgbClr val="676767"/>
                </a:solidFill>
              </a:rPr>
              <a:t> - subscribe to the openssf-announcements mailing list</a:t>
            </a:r>
            <a:endParaRPr sz="1750">
              <a:solidFill>
                <a:srgbClr val="676767"/>
              </a:solidFill>
            </a:endParaRPr>
          </a:p>
          <a:p>
            <a:pPr indent="-339725" lvl="1" marL="914400" rtl="0" algn="l">
              <a:lnSpc>
                <a:spcPct val="150000"/>
              </a:lnSpc>
              <a:spcBef>
                <a:spcPts val="0"/>
              </a:spcBef>
              <a:spcAft>
                <a:spcPts val="0"/>
              </a:spcAft>
              <a:buClr>
                <a:schemeClr val="dk1"/>
              </a:buClr>
              <a:buSzPts val="1750"/>
              <a:buChar char="➢"/>
            </a:pPr>
            <a:r>
              <a:rPr lang="en" sz="1750">
                <a:solidFill>
                  <a:srgbClr val="676767"/>
                </a:solidFill>
              </a:rPr>
              <a:t>Join our Public Meetings - </a:t>
            </a:r>
            <a:r>
              <a:rPr lang="en" sz="1600" u="sng">
                <a:solidFill>
                  <a:schemeClr val="hlink"/>
                </a:solidFill>
                <a:hlinkClick r:id="rId5"/>
              </a:rPr>
              <a:t>http://bit.ly/ossf-calendar</a:t>
            </a:r>
            <a:endParaRPr sz="2250">
              <a:solidFill>
                <a:srgbClr val="676767"/>
              </a:solidFill>
            </a:endParaRPr>
          </a:p>
          <a:p>
            <a:pPr indent="-339725" lvl="1" marL="914400" rtl="0" algn="l">
              <a:lnSpc>
                <a:spcPct val="150000"/>
              </a:lnSpc>
              <a:spcBef>
                <a:spcPts val="0"/>
              </a:spcBef>
              <a:spcAft>
                <a:spcPts val="0"/>
              </a:spcAft>
              <a:buClr>
                <a:srgbClr val="676767"/>
              </a:buClr>
              <a:buSzPts val="1750"/>
              <a:buChar char="➢"/>
            </a:pPr>
            <a:r>
              <a:rPr lang="en" sz="1750">
                <a:solidFill>
                  <a:srgbClr val="676767"/>
                </a:solidFill>
              </a:rPr>
              <a:t>Join our Slack Channel - </a:t>
            </a:r>
            <a:r>
              <a:rPr lang="en" sz="1750" u="sng">
                <a:solidFill>
                  <a:schemeClr val="hlink"/>
                </a:solidFill>
                <a:hlinkClick r:id="rId6"/>
              </a:rPr>
              <a:t>https://slack.openssf.org</a:t>
            </a:r>
            <a:r>
              <a:rPr lang="en" sz="1750">
                <a:solidFill>
                  <a:srgbClr val="676767"/>
                </a:solidFill>
              </a:rPr>
              <a:t> </a:t>
            </a:r>
            <a:endParaRPr sz="1750">
              <a:solidFill>
                <a:srgbClr val="676767"/>
              </a:solidFill>
            </a:endParaRPr>
          </a:p>
          <a:p>
            <a:pPr indent="-339725" lvl="1" marL="914400" rtl="0" algn="l">
              <a:lnSpc>
                <a:spcPct val="150000"/>
              </a:lnSpc>
              <a:spcBef>
                <a:spcPts val="0"/>
              </a:spcBef>
              <a:spcAft>
                <a:spcPts val="0"/>
              </a:spcAft>
              <a:buClr>
                <a:srgbClr val="676767"/>
              </a:buClr>
              <a:buSzPts val="1750"/>
              <a:buChar char="➢"/>
            </a:pPr>
            <a:r>
              <a:rPr lang="en" sz="1750">
                <a:solidFill>
                  <a:srgbClr val="676767"/>
                </a:solidFill>
              </a:rPr>
              <a:t>Watch YouTube Channel - </a:t>
            </a:r>
            <a:r>
              <a:rPr lang="en" sz="1700" u="sng">
                <a:solidFill>
                  <a:schemeClr val="hlink"/>
                </a:solidFill>
                <a:hlinkClick r:id="rId7"/>
              </a:rPr>
              <a:t>http://bit.ly/ossf-youtube</a:t>
            </a:r>
            <a:r>
              <a:rPr lang="en" sz="2350">
                <a:solidFill>
                  <a:srgbClr val="676767"/>
                </a:solidFill>
              </a:rPr>
              <a:t> </a:t>
            </a:r>
            <a:endParaRPr sz="2350">
              <a:solidFill>
                <a:srgbClr val="676767"/>
              </a:solidFill>
            </a:endParaRPr>
          </a:p>
          <a:p>
            <a:pPr indent="-339725" lvl="0" marL="457200" rtl="0" algn="l">
              <a:lnSpc>
                <a:spcPct val="150000"/>
              </a:lnSpc>
              <a:spcBef>
                <a:spcPts val="0"/>
              </a:spcBef>
              <a:spcAft>
                <a:spcPts val="0"/>
              </a:spcAft>
              <a:buClr>
                <a:srgbClr val="676767"/>
              </a:buClr>
              <a:buSzPts val="1750"/>
              <a:buChar char="❖"/>
            </a:pPr>
            <a:r>
              <a:rPr lang="en" sz="1750">
                <a:solidFill>
                  <a:srgbClr val="676767"/>
                </a:solidFill>
              </a:rPr>
              <a:t>Organizations</a:t>
            </a:r>
            <a:endParaRPr sz="1750">
              <a:solidFill>
                <a:srgbClr val="676767"/>
              </a:solidFill>
            </a:endParaRPr>
          </a:p>
          <a:p>
            <a:pPr indent="-339725" lvl="1" marL="914400" rtl="0" algn="l">
              <a:lnSpc>
                <a:spcPct val="150000"/>
              </a:lnSpc>
              <a:spcBef>
                <a:spcPts val="0"/>
              </a:spcBef>
              <a:spcAft>
                <a:spcPts val="0"/>
              </a:spcAft>
              <a:buClr>
                <a:srgbClr val="676767"/>
              </a:buClr>
              <a:buSzPts val="1750"/>
              <a:buChar char="➢"/>
            </a:pPr>
            <a:r>
              <a:rPr lang="en" sz="1750">
                <a:solidFill>
                  <a:srgbClr val="676767"/>
                </a:solidFill>
              </a:rPr>
              <a:t>Become a Corporate Member</a:t>
            </a:r>
            <a:endParaRPr sz="1750">
              <a:solidFill>
                <a:srgbClr val="676767"/>
              </a:solidFill>
            </a:endParaRPr>
          </a:p>
        </p:txBody>
      </p:sp>
      <p:sp>
        <p:nvSpPr>
          <p:cNvPr id="634" name="Google Shape;634;p83"/>
          <p:cNvSpPr txBox="1"/>
          <p:nvPr>
            <p:ph type="title"/>
          </p:nvPr>
        </p:nvSpPr>
        <p:spPr>
          <a:xfrm>
            <a:off x="311700" y="4622050"/>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More details: </a:t>
            </a:r>
            <a:r>
              <a:rPr lang="en" u="sng">
                <a:solidFill>
                  <a:schemeClr val="hlink"/>
                </a:solidFill>
                <a:hlinkClick r:id="rId8"/>
              </a:rPr>
              <a:t>https://openssf.org/getinvolved</a:t>
            </a:r>
            <a:r>
              <a:rPr lang="en"/>
              <a:t> </a:t>
            </a:r>
            <a:endParaRPr/>
          </a:p>
        </p:txBody>
      </p:sp>
      <p:pic>
        <p:nvPicPr>
          <p:cNvPr id="635" name="Google Shape;635;p83"/>
          <p:cNvPicPr preferRelativeResize="0"/>
          <p:nvPr/>
        </p:nvPicPr>
        <p:blipFill>
          <a:blip r:embed="rId9">
            <a:alphaModFix/>
          </a:blip>
          <a:stretch>
            <a:fillRect/>
          </a:stretch>
        </p:blipFill>
        <p:spPr>
          <a:xfrm>
            <a:off x="8286013" y="3722875"/>
            <a:ext cx="746085" cy="110547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497800" y="863125"/>
            <a:ext cx="8520600" cy="4902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b="1" lang="en">
                <a:latin typeface="Arial"/>
                <a:ea typeface="Arial"/>
                <a:cs typeface="Arial"/>
                <a:sym typeface="Arial"/>
              </a:rPr>
              <a:t>CVE-2014-0160</a:t>
            </a:r>
            <a:endParaRPr b="1">
              <a:latin typeface="Arial"/>
              <a:ea typeface="Arial"/>
              <a:cs typeface="Arial"/>
              <a:sym typeface="Arial"/>
            </a:endParaRPr>
          </a:p>
        </p:txBody>
      </p:sp>
      <p:pic>
        <p:nvPicPr>
          <p:cNvPr id="162" name="Google Shape;162;p30"/>
          <p:cNvPicPr preferRelativeResize="0"/>
          <p:nvPr/>
        </p:nvPicPr>
        <p:blipFill>
          <a:blip r:embed="rId3">
            <a:alphaModFix/>
          </a:blip>
          <a:stretch>
            <a:fillRect/>
          </a:stretch>
        </p:blipFill>
        <p:spPr>
          <a:xfrm>
            <a:off x="381000" y="1404225"/>
            <a:ext cx="2539524" cy="2948624"/>
          </a:xfrm>
          <a:prstGeom prst="rect">
            <a:avLst/>
          </a:prstGeom>
          <a:noFill/>
          <a:ln>
            <a:noFill/>
          </a:ln>
        </p:spPr>
      </p:pic>
      <p:sp>
        <p:nvSpPr>
          <p:cNvPr id="163" name="Google Shape;163;p30"/>
          <p:cNvSpPr txBox="1"/>
          <p:nvPr/>
        </p:nvSpPr>
        <p:spPr>
          <a:xfrm>
            <a:off x="3213600" y="780600"/>
            <a:ext cx="58491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https://heartbleed.com/</a:t>
            </a:r>
            <a:endParaRPr/>
          </a:p>
          <a:p>
            <a:pPr indent="0" lvl="0" marL="0" rtl="0" algn="l">
              <a:spcBef>
                <a:spcPts val="0"/>
              </a:spcBef>
              <a:spcAft>
                <a:spcPts val="0"/>
              </a:spcAft>
              <a:buNone/>
            </a:pPr>
            <a:r>
              <a:t/>
            </a:r>
            <a:endParaRPr sz="1300"/>
          </a:p>
          <a:p>
            <a:pPr indent="0" lvl="0" marL="0" rtl="0" algn="l">
              <a:spcBef>
                <a:spcPts val="0"/>
              </a:spcBef>
              <a:spcAft>
                <a:spcPts val="0"/>
              </a:spcAft>
              <a:buNone/>
            </a:pPr>
            <a:r>
              <a:rPr lang="en" sz="1300"/>
              <a:t>Vulnerability in </a:t>
            </a:r>
            <a:r>
              <a:rPr b="1" lang="en" sz="1300"/>
              <a:t>popular </a:t>
            </a:r>
            <a:r>
              <a:rPr lang="en" sz="1300"/>
              <a:t>open source library OpenSSL that could leak sensitive information otherwise thought protected by SSL/TLS encryption</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This is a widely-used method to protect communications over TCP-IP-based networks (example - The Internet)</a:t>
            </a:r>
            <a:endParaRPr baseline="30000" sz="1300"/>
          </a:p>
        </p:txBody>
      </p:sp>
      <p:sp>
        <p:nvSpPr>
          <p:cNvPr id="164" name="Google Shape;164;p30"/>
          <p:cNvSpPr txBox="1"/>
          <p:nvPr/>
        </p:nvSpPr>
        <p:spPr>
          <a:xfrm>
            <a:off x="0" y="4259325"/>
            <a:ext cx="32136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(7) - </a:t>
            </a:r>
            <a:r>
              <a:rPr lang="en" sz="1000" u="sng">
                <a:solidFill>
                  <a:schemeClr val="hlink"/>
                </a:solidFill>
                <a:hlinkClick r:id="rId5"/>
              </a:rPr>
              <a:t>Heartbleed</a:t>
            </a:r>
            <a:endParaRPr sz="1000"/>
          </a:p>
          <a:p>
            <a:pPr indent="0" lvl="0" marL="0" rtl="0" algn="l">
              <a:spcBef>
                <a:spcPts val="0"/>
              </a:spcBef>
              <a:spcAft>
                <a:spcPts val="0"/>
              </a:spcAft>
              <a:buNone/>
            </a:pPr>
            <a:r>
              <a:rPr lang="en" sz="1000"/>
              <a:t>(8) - </a:t>
            </a:r>
            <a:r>
              <a:rPr lang="en" sz="1000" u="sng">
                <a:solidFill>
                  <a:schemeClr val="hlink"/>
                </a:solidFill>
                <a:hlinkClick r:id="rId6"/>
              </a:rPr>
              <a:t>300k vulnerable to Heartbleed two months later</a:t>
            </a:r>
            <a:endParaRPr/>
          </a:p>
          <a:p>
            <a:pPr indent="0" lvl="0" marL="0" rtl="0" algn="l">
              <a:spcBef>
                <a:spcPts val="0"/>
              </a:spcBef>
              <a:spcAft>
                <a:spcPts val="0"/>
              </a:spcAft>
              <a:buNone/>
            </a:pPr>
            <a:r>
              <a:rPr lang="en" sz="1000"/>
              <a:t>(9) - </a:t>
            </a:r>
            <a:r>
              <a:rPr lang="en" sz="1000" u="sng">
                <a:solidFill>
                  <a:schemeClr val="hlink"/>
                </a:solidFill>
                <a:hlinkClick r:id="rId7"/>
              </a:rPr>
              <a:t>Heartbleed’s Heartburn: Why a 5 year Old Vulnerability Continues to Bite</a:t>
            </a:r>
            <a:endParaRPr sz="1000"/>
          </a:p>
          <a:p>
            <a:pPr indent="0" lvl="0" marL="0" rtl="0" algn="l">
              <a:spcBef>
                <a:spcPts val="0"/>
              </a:spcBef>
              <a:spcAft>
                <a:spcPts val="0"/>
              </a:spcAft>
              <a:buNone/>
            </a:pPr>
            <a:r>
              <a:rPr lang="en" sz="1000"/>
              <a:t>(10) - </a:t>
            </a:r>
            <a:r>
              <a:rPr lang="en" sz="1000" u="sng">
                <a:solidFill>
                  <a:schemeClr val="hlink"/>
                </a:solidFill>
                <a:hlinkClick r:id="rId8"/>
              </a:rPr>
              <a:t>Heartbleed Report</a:t>
            </a:r>
            <a:endParaRPr sz="1000"/>
          </a:p>
        </p:txBody>
      </p:sp>
      <p:sp>
        <p:nvSpPr>
          <p:cNvPr id="165" name="Google Shape;165;p30"/>
          <p:cNvSpPr txBox="1"/>
          <p:nvPr/>
        </p:nvSpPr>
        <p:spPr>
          <a:xfrm>
            <a:off x="3307225" y="2384400"/>
            <a:ext cx="56961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02122"/>
                </a:solidFill>
              </a:rPr>
              <a:t>”</a:t>
            </a:r>
            <a:r>
              <a:rPr lang="en" sz="1050">
                <a:solidFill>
                  <a:srgbClr val="202122"/>
                </a:solidFill>
                <a:highlight>
                  <a:srgbClr val="FFFFFF"/>
                </a:highlight>
              </a:rPr>
              <a:t>At the time of disclosure, some 17% (around half a million) of the Internet's secure web servers certified by trusted authorities were believed to be vulnerable to the attack, allowing theft of the servers' private keys and users' session cookies and passwords” </a:t>
            </a:r>
            <a:r>
              <a:rPr baseline="30000" lang="en" sz="1050">
                <a:solidFill>
                  <a:srgbClr val="202122"/>
                </a:solidFill>
                <a:highlight>
                  <a:srgbClr val="FFFFFF"/>
                </a:highlight>
              </a:rPr>
              <a:t>(7)</a:t>
            </a:r>
            <a:endParaRPr baseline="30000">
              <a:solidFill>
                <a:schemeClr val="dk1"/>
              </a:solidFill>
            </a:endParaRPr>
          </a:p>
        </p:txBody>
      </p:sp>
      <p:sp>
        <p:nvSpPr>
          <p:cNvPr id="166" name="Google Shape;166;p30"/>
          <p:cNvSpPr txBox="1"/>
          <p:nvPr/>
        </p:nvSpPr>
        <p:spPr>
          <a:xfrm>
            <a:off x="3307225" y="3031500"/>
            <a:ext cx="57258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202122"/>
                </a:solidFill>
              </a:rPr>
              <a:t>Public disclosure </a:t>
            </a:r>
            <a:r>
              <a:rPr lang="en" sz="1300">
                <a:solidFill>
                  <a:srgbClr val="202122"/>
                </a:solidFill>
              </a:rPr>
              <a:t>- 7 April 2014</a:t>
            </a:r>
            <a:endParaRPr sz="1300">
              <a:solidFill>
                <a:srgbClr val="202122"/>
              </a:solidFill>
            </a:endParaRPr>
          </a:p>
          <a:p>
            <a:pPr indent="0" lvl="0" marL="0" rtl="0" algn="l">
              <a:spcBef>
                <a:spcPts val="0"/>
              </a:spcBef>
              <a:spcAft>
                <a:spcPts val="0"/>
              </a:spcAft>
              <a:buNone/>
            </a:pPr>
            <a:r>
              <a:rPr b="1" lang="en" sz="1300">
                <a:solidFill>
                  <a:srgbClr val="202122"/>
                </a:solidFill>
              </a:rPr>
              <a:t>Exposure</a:t>
            </a:r>
            <a:r>
              <a:rPr lang="en" sz="1300">
                <a:solidFill>
                  <a:srgbClr val="202122"/>
                </a:solidFill>
              </a:rPr>
              <a:t> -</a:t>
            </a:r>
            <a:endParaRPr sz="1300">
              <a:solidFill>
                <a:srgbClr val="202122"/>
              </a:solidFill>
            </a:endParaRPr>
          </a:p>
          <a:p>
            <a:pPr indent="-311150" lvl="0" marL="457200" rtl="0" algn="l">
              <a:spcBef>
                <a:spcPts val="0"/>
              </a:spcBef>
              <a:spcAft>
                <a:spcPts val="0"/>
              </a:spcAft>
              <a:buClr>
                <a:srgbClr val="202122"/>
              </a:buClr>
              <a:buSzPts val="1300"/>
              <a:buChar char="●"/>
            </a:pPr>
            <a:r>
              <a:rPr lang="en" sz="1300">
                <a:solidFill>
                  <a:srgbClr val="202122"/>
                </a:solidFill>
              </a:rPr>
              <a:t>21 June 2014 - 309,197 public web servers remained vulnerable </a:t>
            </a:r>
            <a:r>
              <a:rPr baseline="30000" lang="en" sz="1300">
                <a:solidFill>
                  <a:srgbClr val="202122"/>
                </a:solidFill>
              </a:rPr>
              <a:t>(8)</a:t>
            </a:r>
            <a:endParaRPr baseline="30000" sz="1300">
              <a:solidFill>
                <a:srgbClr val="202122"/>
              </a:solidFill>
            </a:endParaRPr>
          </a:p>
          <a:p>
            <a:pPr indent="-311150" lvl="0" marL="457200" rtl="0" algn="l">
              <a:spcBef>
                <a:spcPts val="0"/>
              </a:spcBef>
              <a:spcAft>
                <a:spcPts val="0"/>
              </a:spcAft>
              <a:buClr>
                <a:srgbClr val="202122"/>
              </a:buClr>
              <a:buSzPts val="1300"/>
              <a:buChar char="●"/>
            </a:pPr>
            <a:r>
              <a:rPr lang="en" sz="1300">
                <a:solidFill>
                  <a:srgbClr val="202122"/>
                </a:solidFill>
              </a:rPr>
              <a:t>6 July 2017, the number had dropped to 144,000 </a:t>
            </a:r>
            <a:r>
              <a:rPr baseline="30000" lang="en" sz="1300">
                <a:solidFill>
                  <a:srgbClr val="202122"/>
                </a:solidFill>
              </a:rPr>
              <a:t>(9)</a:t>
            </a:r>
            <a:endParaRPr baseline="30000" sz="1300">
              <a:solidFill>
                <a:srgbClr val="202122"/>
              </a:solidFill>
            </a:endParaRPr>
          </a:p>
          <a:p>
            <a:pPr indent="-311150" lvl="0" marL="457200" rtl="0" algn="l">
              <a:spcBef>
                <a:spcPts val="0"/>
              </a:spcBef>
              <a:spcAft>
                <a:spcPts val="0"/>
              </a:spcAft>
              <a:buClr>
                <a:srgbClr val="202122"/>
              </a:buClr>
              <a:buSzPts val="1300"/>
              <a:buChar char="●"/>
            </a:pPr>
            <a:r>
              <a:rPr lang="en" sz="1300">
                <a:solidFill>
                  <a:srgbClr val="202122"/>
                </a:solidFill>
              </a:rPr>
              <a:t>11 July 2019, 91,063 devices were vulnerable </a:t>
            </a:r>
            <a:r>
              <a:rPr baseline="30000" lang="en" sz="1300">
                <a:solidFill>
                  <a:srgbClr val="202122"/>
                </a:solidFill>
              </a:rPr>
              <a:t>(10)</a:t>
            </a:r>
            <a:endParaRPr baseline="30000" sz="1300">
              <a:solidFill>
                <a:srgbClr val="202122"/>
              </a:solidFill>
            </a:endParaRPr>
          </a:p>
        </p:txBody>
      </p:sp>
      <p:sp>
        <p:nvSpPr>
          <p:cNvPr id="167" name="Google Shape;167;p30"/>
          <p:cNvSpPr txBox="1"/>
          <p:nvPr/>
        </p:nvSpPr>
        <p:spPr>
          <a:xfrm>
            <a:off x="3213600" y="4517550"/>
            <a:ext cx="4767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02122"/>
                </a:solidFill>
              </a:rPr>
              <a:t>At the time, OpenSSL had </a:t>
            </a:r>
            <a:r>
              <a:rPr b="1" lang="en" sz="1300">
                <a:solidFill>
                  <a:srgbClr val="FF0000"/>
                </a:solidFill>
              </a:rPr>
              <a:t>TWO </a:t>
            </a:r>
            <a:r>
              <a:rPr lang="en" sz="1300">
                <a:solidFill>
                  <a:srgbClr val="202122"/>
                </a:solidFill>
              </a:rPr>
              <a:t>full-time developers to develop, maintain, test, and review 500,000 lines of code</a:t>
            </a:r>
            <a:r>
              <a:rPr lang="en">
                <a:solidFill>
                  <a:srgbClr val="202122"/>
                </a:solidFill>
              </a:rPr>
              <a:t> </a:t>
            </a:r>
            <a:r>
              <a:rPr baseline="30000" lang="en">
                <a:solidFill>
                  <a:srgbClr val="202122"/>
                </a:solidFill>
              </a:rPr>
              <a:t>(7)</a:t>
            </a:r>
            <a:endParaRPr baseline="30000">
              <a:solidFill>
                <a:srgbClr val="202122"/>
              </a:solidFill>
            </a:endParaRPr>
          </a:p>
        </p:txBody>
      </p:sp>
      <p:pic>
        <p:nvPicPr>
          <p:cNvPr id="168" name="Google Shape;168;p30"/>
          <p:cNvPicPr preferRelativeResize="0"/>
          <p:nvPr/>
        </p:nvPicPr>
        <p:blipFill>
          <a:blip r:embed="rId9">
            <a:alphaModFix/>
          </a:blip>
          <a:stretch>
            <a:fillRect/>
          </a:stretch>
        </p:blipFill>
        <p:spPr>
          <a:xfrm>
            <a:off x="8286013" y="3722875"/>
            <a:ext cx="746085" cy="11054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9" name="Shape 639"/>
        <p:cNvGrpSpPr/>
        <p:nvPr/>
      </p:nvGrpSpPr>
      <p:grpSpPr>
        <a:xfrm>
          <a:off x="0" y="0"/>
          <a:ext cx="0" cy="0"/>
          <a:chOff x="0" y="0"/>
          <a:chExt cx="0" cy="0"/>
        </a:xfrm>
      </p:grpSpPr>
      <p:sp>
        <p:nvSpPr>
          <p:cNvPr id="640" name="Google Shape;640;p84"/>
          <p:cNvSpPr txBox="1"/>
          <p:nvPr/>
        </p:nvSpPr>
        <p:spPr>
          <a:xfrm>
            <a:off x="629125" y="2029850"/>
            <a:ext cx="8110500" cy="1218300"/>
          </a:xfrm>
          <a:prstGeom prst="rect">
            <a:avLst/>
          </a:prstGeom>
          <a:noFill/>
          <a:ln>
            <a:noFill/>
          </a:ln>
        </p:spPr>
        <p:txBody>
          <a:bodyPr anchorCtr="0" anchor="ctr" bIns="19050" lIns="19050" spcFirstLastPara="1" rIns="19050" wrap="square" tIns="19050">
            <a:spAutoFit/>
          </a:bodyPr>
          <a:lstStyle/>
          <a:p>
            <a:pPr indent="0" lvl="0" marL="0" rtl="0" algn="l">
              <a:lnSpc>
                <a:spcPct val="115000"/>
              </a:lnSpc>
              <a:spcBef>
                <a:spcPts val="1200"/>
              </a:spcBef>
              <a:spcAft>
                <a:spcPts val="0"/>
              </a:spcAft>
              <a:buNone/>
            </a:pPr>
            <a:r>
              <a:rPr b="1" lang="en" sz="3100">
                <a:solidFill>
                  <a:schemeClr val="lt1"/>
                </a:solidFill>
                <a:latin typeface="Arial Black"/>
                <a:ea typeface="Arial Black"/>
                <a:cs typeface="Arial Black"/>
                <a:sym typeface="Arial Black"/>
              </a:rPr>
              <a:t>Q&amp;A</a:t>
            </a:r>
            <a:endParaRPr>
              <a:solidFill>
                <a:schemeClr val="dk1"/>
              </a:solidFill>
            </a:endParaRPr>
          </a:p>
          <a:p>
            <a:pPr indent="0" lvl="0" marL="0" rtl="0" algn="l">
              <a:lnSpc>
                <a:spcPct val="115000"/>
              </a:lnSpc>
              <a:spcBef>
                <a:spcPts val="1200"/>
              </a:spcBef>
              <a:spcAft>
                <a:spcPts val="1200"/>
              </a:spcAft>
              <a:buNone/>
            </a:pPr>
            <a:r>
              <a:rPr b="1" lang="en" sz="3100">
                <a:solidFill>
                  <a:schemeClr val="lt1"/>
                </a:solidFill>
              </a:rPr>
              <a:t> </a:t>
            </a:r>
            <a:endParaRPr b="1" sz="4200">
              <a:solidFill>
                <a:schemeClr val="lt1"/>
              </a:solidFill>
            </a:endParaRPr>
          </a:p>
        </p:txBody>
      </p:sp>
      <p:pic>
        <p:nvPicPr>
          <p:cNvPr id="641" name="Google Shape;641;p84"/>
          <p:cNvPicPr preferRelativeResize="0"/>
          <p:nvPr/>
        </p:nvPicPr>
        <p:blipFill rotWithShape="1">
          <a:blip r:embed="rId3">
            <a:alphaModFix/>
          </a:blip>
          <a:srcRect b="0" l="0" r="0" t="0"/>
          <a:stretch/>
        </p:blipFill>
        <p:spPr>
          <a:xfrm>
            <a:off x="371756" y="377132"/>
            <a:ext cx="2434323" cy="954367"/>
          </a:xfrm>
          <a:prstGeom prst="rect">
            <a:avLst/>
          </a:prstGeom>
          <a:noFill/>
          <a:ln>
            <a:noFill/>
          </a:ln>
        </p:spPr>
      </p:pic>
      <p:sp>
        <p:nvSpPr>
          <p:cNvPr id="642" name="Google Shape;642;p84"/>
          <p:cNvSpPr/>
          <p:nvPr/>
        </p:nvSpPr>
        <p:spPr>
          <a:xfrm>
            <a:off x="7641484" y="4811107"/>
            <a:ext cx="1328700" cy="153900"/>
          </a:xfrm>
          <a:prstGeom prst="rect">
            <a:avLst/>
          </a:prstGeom>
          <a:noFill/>
          <a:ln>
            <a:noFill/>
          </a:ln>
        </p:spPr>
        <p:txBody>
          <a:bodyPr anchorCtr="0" anchor="t" bIns="28575" lIns="57150" spcFirstLastPara="1" rIns="57150" wrap="square" tIns="28575">
            <a:noAutofit/>
          </a:bodyPr>
          <a:lstStyle/>
          <a:p>
            <a:pPr indent="0" lvl="0" marL="0" marR="0" rtl="0" algn="r">
              <a:lnSpc>
                <a:spcPct val="100000"/>
              </a:lnSpc>
              <a:spcBef>
                <a:spcPts val="0"/>
              </a:spcBef>
              <a:spcAft>
                <a:spcPts val="0"/>
              </a:spcAft>
              <a:buClr>
                <a:schemeClr val="dk1"/>
              </a:buClr>
              <a:buSzPts val="600"/>
              <a:buFont typeface="Arial Black"/>
              <a:buNone/>
            </a:pPr>
            <a:r>
              <a:rPr b="0" i="0" lang="en" sz="600" u="none" cap="none" strike="noStrike">
                <a:solidFill>
                  <a:schemeClr val="dk1"/>
                </a:solidFill>
                <a:latin typeface="Arial Black"/>
                <a:ea typeface="Arial Black"/>
                <a:cs typeface="Arial Black"/>
                <a:sym typeface="Arial Black"/>
              </a:rPr>
              <a:t>#BHUSA  @BlackHatEvents </a:t>
            </a:r>
            <a:endParaRPr sz="9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6" name="Shape 646"/>
        <p:cNvGrpSpPr/>
        <p:nvPr/>
      </p:nvGrpSpPr>
      <p:grpSpPr>
        <a:xfrm>
          <a:off x="0" y="0"/>
          <a:ext cx="0" cy="0"/>
          <a:chOff x="0" y="0"/>
          <a:chExt cx="0" cy="0"/>
        </a:xfrm>
      </p:grpSpPr>
      <p:sp>
        <p:nvSpPr>
          <p:cNvPr id="647" name="Google Shape;647;p85"/>
          <p:cNvSpPr txBox="1"/>
          <p:nvPr/>
        </p:nvSpPr>
        <p:spPr>
          <a:xfrm>
            <a:off x="629125" y="2029850"/>
            <a:ext cx="8110500" cy="1218300"/>
          </a:xfrm>
          <a:prstGeom prst="rect">
            <a:avLst/>
          </a:prstGeom>
          <a:noFill/>
          <a:ln>
            <a:noFill/>
          </a:ln>
        </p:spPr>
        <p:txBody>
          <a:bodyPr anchorCtr="0" anchor="ctr" bIns="19050" lIns="19050" spcFirstLastPara="1" rIns="19050" wrap="square" tIns="19050">
            <a:spAutoFit/>
          </a:bodyPr>
          <a:lstStyle/>
          <a:p>
            <a:pPr indent="0" lvl="0" marL="0" rtl="0" algn="l">
              <a:lnSpc>
                <a:spcPct val="115000"/>
              </a:lnSpc>
              <a:spcBef>
                <a:spcPts val="1200"/>
              </a:spcBef>
              <a:spcAft>
                <a:spcPts val="0"/>
              </a:spcAft>
              <a:buNone/>
            </a:pPr>
            <a:r>
              <a:rPr b="1" lang="en" sz="3100">
                <a:solidFill>
                  <a:schemeClr val="lt1"/>
                </a:solidFill>
                <a:latin typeface="Arial Black"/>
                <a:ea typeface="Arial Black"/>
                <a:cs typeface="Arial Black"/>
                <a:sym typeface="Arial Black"/>
              </a:rPr>
              <a:t>Thank You!!</a:t>
            </a:r>
            <a:endParaRPr>
              <a:solidFill>
                <a:schemeClr val="dk1"/>
              </a:solidFill>
            </a:endParaRPr>
          </a:p>
          <a:p>
            <a:pPr indent="0" lvl="0" marL="0" rtl="0" algn="l">
              <a:lnSpc>
                <a:spcPct val="115000"/>
              </a:lnSpc>
              <a:spcBef>
                <a:spcPts val="1200"/>
              </a:spcBef>
              <a:spcAft>
                <a:spcPts val="1200"/>
              </a:spcAft>
              <a:buNone/>
            </a:pPr>
            <a:r>
              <a:rPr b="1" lang="en" sz="3100">
                <a:solidFill>
                  <a:schemeClr val="lt1"/>
                </a:solidFill>
              </a:rPr>
              <a:t> </a:t>
            </a:r>
            <a:endParaRPr b="1" sz="4200">
              <a:solidFill>
                <a:schemeClr val="lt1"/>
              </a:solidFill>
            </a:endParaRPr>
          </a:p>
        </p:txBody>
      </p:sp>
      <p:pic>
        <p:nvPicPr>
          <p:cNvPr id="648" name="Google Shape;648;p85"/>
          <p:cNvPicPr preferRelativeResize="0"/>
          <p:nvPr/>
        </p:nvPicPr>
        <p:blipFill rotWithShape="1">
          <a:blip r:embed="rId3">
            <a:alphaModFix/>
          </a:blip>
          <a:srcRect b="0" l="0" r="0" t="0"/>
          <a:stretch/>
        </p:blipFill>
        <p:spPr>
          <a:xfrm>
            <a:off x="371756" y="377132"/>
            <a:ext cx="2434323" cy="954367"/>
          </a:xfrm>
          <a:prstGeom prst="rect">
            <a:avLst/>
          </a:prstGeom>
          <a:noFill/>
          <a:ln>
            <a:noFill/>
          </a:ln>
        </p:spPr>
      </p:pic>
      <p:sp>
        <p:nvSpPr>
          <p:cNvPr id="649" name="Google Shape;649;p85"/>
          <p:cNvSpPr/>
          <p:nvPr/>
        </p:nvSpPr>
        <p:spPr>
          <a:xfrm>
            <a:off x="7641484" y="4811107"/>
            <a:ext cx="1328700" cy="153900"/>
          </a:xfrm>
          <a:prstGeom prst="rect">
            <a:avLst/>
          </a:prstGeom>
          <a:noFill/>
          <a:ln>
            <a:noFill/>
          </a:ln>
        </p:spPr>
        <p:txBody>
          <a:bodyPr anchorCtr="0" anchor="t" bIns="28575" lIns="57150" spcFirstLastPara="1" rIns="57150" wrap="square" tIns="28575">
            <a:noAutofit/>
          </a:bodyPr>
          <a:lstStyle/>
          <a:p>
            <a:pPr indent="0" lvl="0" marL="0" marR="0" rtl="0" algn="r">
              <a:lnSpc>
                <a:spcPct val="100000"/>
              </a:lnSpc>
              <a:spcBef>
                <a:spcPts val="0"/>
              </a:spcBef>
              <a:spcAft>
                <a:spcPts val="0"/>
              </a:spcAft>
              <a:buClr>
                <a:schemeClr val="dk1"/>
              </a:buClr>
              <a:buSzPts val="600"/>
              <a:buFont typeface="Arial Black"/>
              <a:buNone/>
            </a:pPr>
            <a:r>
              <a:rPr b="0" i="0" lang="en" sz="600" u="none" cap="none" strike="noStrike">
                <a:solidFill>
                  <a:schemeClr val="dk1"/>
                </a:solidFill>
                <a:latin typeface="Arial Black"/>
                <a:ea typeface="Arial Black"/>
                <a:cs typeface="Arial Black"/>
                <a:sym typeface="Arial Black"/>
              </a:rPr>
              <a:t>#BHUSA  @BlackHatEvents </a:t>
            </a:r>
            <a:endParaRPr sz="900"/>
          </a:p>
        </p:txBody>
      </p:sp>
      <p:pic>
        <p:nvPicPr>
          <p:cNvPr id="650" name="Google Shape;650;p85"/>
          <p:cNvPicPr preferRelativeResize="0"/>
          <p:nvPr/>
        </p:nvPicPr>
        <p:blipFill>
          <a:blip r:embed="rId4">
            <a:alphaModFix/>
          </a:blip>
          <a:stretch>
            <a:fillRect/>
          </a:stretch>
        </p:blipFill>
        <p:spPr>
          <a:xfrm>
            <a:off x="6155206" y="507627"/>
            <a:ext cx="2876897" cy="426272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6"/>
          <p:cNvSpPr txBox="1"/>
          <p:nvPr>
            <p:ph type="title"/>
          </p:nvPr>
        </p:nvSpPr>
        <p:spPr>
          <a:xfrm>
            <a:off x="311700" y="9022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lang="en"/>
              <a:t> </a:t>
            </a:r>
            <a:endParaRPr/>
          </a:p>
        </p:txBody>
      </p:sp>
      <p:pic>
        <p:nvPicPr>
          <p:cNvPr id="656" name="Google Shape;656;p86"/>
          <p:cNvPicPr preferRelativeResize="0"/>
          <p:nvPr/>
        </p:nvPicPr>
        <p:blipFill>
          <a:blip r:embed="rId3">
            <a:alphaModFix/>
          </a:blip>
          <a:stretch>
            <a:fillRect/>
          </a:stretch>
        </p:blipFill>
        <p:spPr>
          <a:xfrm>
            <a:off x="8286013" y="3722875"/>
            <a:ext cx="746085" cy="110547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2" name="Shape 172"/>
        <p:cNvGrpSpPr/>
        <p:nvPr/>
      </p:nvGrpSpPr>
      <p:grpSpPr>
        <a:xfrm>
          <a:off x="0" y="0"/>
          <a:ext cx="0" cy="0"/>
          <a:chOff x="0" y="0"/>
          <a:chExt cx="0" cy="0"/>
        </a:xfrm>
      </p:grpSpPr>
      <p:sp>
        <p:nvSpPr>
          <p:cNvPr id="173" name="Google Shape;173;p31"/>
          <p:cNvSpPr txBox="1"/>
          <p:nvPr>
            <p:ph type="title"/>
          </p:nvPr>
        </p:nvSpPr>
        <p:spPr>
          <a:xfrm>
            <a:off x="467900" y="1294575"/>
            <a:ext cx="8008200" cy="17430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b="1" lang="en">
                <a:latin typeface="Arial"/>
                <a:ea typeface="Arial"/>
                <a:cs typeface="Arial"/>
                <a:sym typeface="Arial"/>
              </a:rPr>
              <a:t>Why does securing the open source ecosystem matter? </a:t>
            </a:r>
            <a:r>
              <a:rPr b="1" lang="en">
                <a:latin typeface="Arial"/>
                <a:ea typeface="Arial"/>
                <a:cs typeface="Arial"/>
                <a:sym typeface="Arial"/>
              </a:rPr>
              <a:t> </a:t>
            </a:r>
            <a:endParaRPr b="1">
              <a:latin typeface="Arial"/>
              <a:ea typeface="Arial"/>
              <a:cs typeface="Arial"/>
              <a:sym typeface="Arial"/>
            </a:endParaRPr>
          </a:p>
        </p:txBody>
      </p:sp>
      <p:sp>
        <p:nvSpPr>
          <p:cNvPr id="174" name="Google Shape;174;p31"/>
          <p:cNvSpPr txBox="1"/>
          <p:nvPr/>
        </p:nvSpPr>
        <p:spPr>
          <a:xfrm>
            <a:off x="404750" y="2291300"/>
            <a:ext cx="7936800" cy="13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100">
                <a:solidFill>
                  <a:srgbClr val="FFFFFF"/>
                </a:solidFill>
              </a:rPr>
              <a:t>The Security of OSS =          The Security of </a:t>
            </a:r>
            <a:r>
              <a:rPr b="1" lang="en" sz="4100">
                <a:solidFill>
                  <a:schemeClr val="accent5"/>
                </a:solidFill>
              </a:rPr>
              <a:t>EVERYTHING</a:t>
            </a:r>
            <a:endParaRPr b="1" sz="4100">
              <a:solidFill>
                <a:schemeClr val="accent5"/>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000"/>
                                        <p:tgtEl>
                                          <p:spTgt spid="174"/>
                                        </p:tgtEl>
                                        <p:attrNameLst>
                                          <p:attrName>ppt_w</p:attrName>
                                        </p:attrNameLst>
                                      </p:cBhvr>
                                      <p:tavLst>
                                        <p:tav fmla="" tm="0">
                                          <p:val>
                                            <p:strVal val="0"/>
                                          </p:val>
                                        </p:tav>
                                        <p:tav fmla="" tm="100000">
                                          <p:val>
                                            <p:strVal val="#ppt_w"/>
                                          </p:val>
                                        </p:tav>
                                      </p:tavLst>
                                    </p:anim>
                                    <p:anim calcmode="lin" valueType="num">
                                      <p:cBhvr additive="base">
                                        <p:cTn dur="1000"/>
                                        <p:tgtEl>
                                          <p:spTgt spid="17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826025"/>
            <a:ext cx="8520600" cy="5727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b="1" lang="en">
                <a:latin typeface="Arial"/>
                <a:ea typeface="Arial"/>
                <a:cs typeface="Arial"/>
                <a:sym typeface="Arial"/>
              </a:rPr>
              <a:t>Problem Overview - Securing the open source ecosystem</a:t>
            </a:r>
            <a:endParaRPr b="1">
              <a:latin typeface="Arial"/>
              <a:ea typeface="Arial"/>
              <a:cs typeface="Arial"/>
              <a:sym typeface="Arial"/>
            </a:endParaRPr>
          </a:p>
        </p:txBody>
      </p:sp>
      <p:sp>
        <p:nvSpPr>
          <p:cNvPr id="180" name="Google Shape;180;p32"/>
          <p:cNvSpPr txBox="1"/>
          <p:nvPr>
            <p:ph idx="1" type="body"/>
          </p:nvPr>
        </p:nvSpPr>
        <p:spPr>
          <a:xfrm>
            <a:off x="43100" y="1000075"/>
            <a:ext cx="5369400" cy="33582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It has been estimated that FOSS constitutes 80-90% of any given piece of modern software </a:t>
            </a:r>
            <a:r>
              <a:rPr baseline="30000" lang="en"/>
              <a:t>(1)</a:t>
            </a:r>
            <a:endParaRPr baseline="30000"/>
          </a:p>
          <a:p>
            <a:pPr indent="-317500" lvl="0" marL="457200" rtl="0" algn="l">
              <a:spcBef>
                <a:spcPts val="0"/>
              </a:spcBef>
              <a:spcAft>
                <a:spcPts val="0"/>
              </a:spcAft>
              <a:buSzPts val="1400"/>
              <a:buChar char="●"/>
            </a:pPr>
            <a:r>
              <a:rPr lang="en"/>
              <a:t>One report found that 84% of these codebases had at least one vulnerability, with the average having 158 per codebase </a:t>
            </a:r>
            <a:r>
              <a:rPr baseline="30000" lang="en"/>
              <a:t>(2)</a:t>
            </a:r>
            <a:endParaRPr/>
          </a:p>
          <a:p>
            <a:pPr indent="-317500" lvl="0" marL="457200" rtl="0" algn="l">
              <a:spcBef>
                <a:spcPts val="0"/>
              </a:spcBef>
              <a:spcAft>
                <a:spcPts val="0"/>
              </a:spcAft>
              <a:buSzPts val="1400"/>
              <a:buChar char="●"/>
            </a:pPr>
            <a:r>
              <a:rPr lang="en"/>
              <a:t>Other reports discover that average applications contain 118 libraries with roughly ⅓ being active; The average library age was 2.6 years old </a:t>
            </a:r>
            <a:r>
              <a:rPr baseline="30000" lang="en"/>
              <a:t>(3) </a:t>
            </a:r>
            <a:r>
              <a:rPr lang="en"/>
              <a:t> </a:t>
            </a:r>
            <a:endParaRPr/>
          </a:p>
          <a:p>
            <a:pPr indent="-317500" lvl="0" marL="457200" rtl="0" algn="l">
              <a:spcBef>
                <a:spcPts val="0"/>
              </a:spcBef>
              <a:spcAft>
                <a:spcPts val="0"/>
              </a:spcAft>
              <a:buSzPts val="1400"/>
              <a:buChar char="●"/>
            </a:pPr>
            <a:r>
              <a:rPr lang="en"/>
              <a:t>Over a 10 year period the volume of vulns has increased over 4 times [as measured with CVE] </a:t>
            </a:r>
            <a:r>
              <a:rPr baseline="30000" lang="en"/>
              <a:t>(4)</a:t>
            </a:r>
            <a:endParaRPr/>
          </a:p>
          <a:p>
            <a:pPr indent="-317500" lvl="0" marL="457200" rtl="0" algn="l">
              <a:spcBef>
                <a:spcPts val="0"/>
              </a:spcBef>
              <a:spcAft>
                <a:spcPts val="0"/>
              </a:spcAft>
              <a:buSzPts val="1400"/>
              <a:buChar char="●"/>
            </a:pPr>
            <a:r>
              <a:rPr lang="en"/>
              <a:t>Most OSS vulns are discovered in indirect dependencies </a:t>
            </a:r>
            <a:r>
              <a:rPr baseline="30000" lang="en"/>
              <a:t>(5)</a:t>
            </a:r>
            <a:r>
              <a:rPr lang="en"/>
              <a:t>  </a:t>
            </a:r>
            <a:endParaRPr/>
          </a:p>
          <a:p>
            <a:pPr indent="-317500" lvl="0" marL="457200" rtl="0" algn="l">
              <a:spcBef>
                <a:spcPts val="0"/>
              </a:spcBef>
              <a:spcAft>
                <a:spcPts val="0"/>
              </a:spcAft>
              <a:buSzPts val="1400"/>
              <a:buChar char="●"/>
            </a:pPr>
            <a:r>
              <a:rPr lang="en"/>
              <a:t>A typical vuln can go undetected for 218 weeks, and typically takes 4 weeks to get resolved once the project is alerted to it </a:t>
            </a:r>
            <a:r>
              <a:rPr baseline="30000" lang="en"/>
              <a:t>(6)</a:t>
            </a:r>
            <a:endParaRPr baseline="30000"/>
          </a:p>
        </p:txBody>
      </p:sp>
      <p:pic>
        <p:nvPicPr>
          <p:cNvPr id="181" name="Google Shape;181;p32"/>
          <p:cNvPicPr preferRelativeResize="0"/>
          <p:nvPr/>
        </p:nvPicPr>
        <p:blipFill>
          <a:blip r:embed="rId3">
            <a:alphaModFix/>
          </a:blip>
          <a:stretch>
            <a:fillRect/>
          </a:stretch>
        </p:blipFill>
        <p:spPr>
          <a:xfrm>
            <a:off x="8286013" y="3722875"/>
            <a:ext cx="746085" cy="1105479"/>
          </a:xfrm>
          <a:prstGeom prst="rect">
            <a:avLst/>
          </a:prstGeom>
          <a:noFill/>
          <a:ln>
            <a:noFill/>
          </a:ln>
        </p:spPr>
      </p:pic>
      <p:sp>
        <p:nvSpPr>
          <p:cNvPr id="182" name="Google Shape;182;p32"/>
          <p:cNvSpPr txBox="1"/>
          <p:nvPr/>
        </p:nvSpPr>
        <p:spPr>
          <a:xfrm>
            <a:off x="311700" y="4097800"/>
            <a:ext cx="7974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(1) - </a:t>
            </a:r>
            <a:r>
              <a:rPr lang="en" sz="1000" u="sng">
                <a:solidFill>
                  <a:schemeClr val="hlink"/>
                </a:solidFill>
                <a:hlinkClick r:id="rId4"/>
              </a:rPr>
              <a:t>State of the Software Supply Chain</a:t>
            </a:r>
            <a:endParaRPr sz="1000"/>
          </a:p>
          <a:p>
            <a:pPr indent="0" lvl="0" marL="0" rtl="0" algn="l">
              <a:spcBef>
                <a:spcPts val="0"/>
              </a:spcBef>
              <a:spcAft>
                <a:spcPts val="0"/>
              </a:spcAft>
              <a:buNone/>
            </a:pPr>
            <a:r>
              <a:rPr lang="en" sz="1000"/>
              <a:t>(2) - </a:t>
            </a:r>
            <a:r>
              <a:rPr lang="en" sz="1000" u="sng">
                <a:solidFill>
                  <a:schemeClr val="hlink"/>
                </a:solidFill>
                <a:hlinkClick r:id="rId5"/>
              </a:rPr>
              <a:t>2021 Open Source Security and Risk Analysis Report</a:t>
            </a:r>
            <a:endParaRPr sz="1000"/>
          </a:p>
          <a:p>
            <a:pPr indent="0" lvl="0" marL="0" rtl="0" algn="l">
              <a:spcBef>
                <a:spcPts val="0"/>
              </a:spcBef>
              <a:spcAft>
                <a:spcPts val="0"/>
              </a:spcAft>
              <a:buNone/>
            </a:pPr>
            <a:r>
              <a:rPr lang="en" sz="1000"/>
              <a:t>(3) - </a:t>
            </a:r>
            <a:r>
              <a:rPr lang="en" sz="1000" u="sng">
                <a:solidFill>
                  <a:schemeClr val="hlink"/>
                </a:solidFill>
                <a:hlinkClick r:id="rId6"/>
              </a:rPr>
              <a:t>2021 State of Open Source Security Report</a:t>
            </a:r>
            <a:endParaRPr sz="1000"/>
          </a:p>
          <a:p>
            <a:pPr indent="0" lvl="0" marL="0" rtl="0" algn="l">
              <a:spcBef>
                <a:spcPts val="0"/>
              </a:spcBef>
              <a:spcAft>
                <a:spcPts val="0"/>
              </a:spcAft>
              <a:buNone/>
            </a:pPr>
            <a:r>
              <a:rPr lang="en" sz="1000"/>
              <a:t>(4) - </a:t>
            </a:r>
            <a:r>
              <a:rPr lang="en" sz="1000" u="sng">
                <a:solidFill>
                  <a:schemeClr val="hlink"/>
                </a:solidFill>
                <a:hlinkClick r:id="rId7"/>
              </a:rPr>
              <a:t>2020 Red Hat Risk Report</a:t>
            </a:r>
            <a:endParaRPr sz="1000"/>
          </a:p>
          <a:p>
            <a:pPr indent="0" lvl="0" marL="0" rtl="0" algn="l">
              <a:spcBef>
                <a:spcPts val="0"/>
              </a:spcBef>
              <a:spcAft>
                <a:spcPts val="0"/>
              </a:spcAft>
              <a:buNone/>
            </a:pPr>
            <a:r>
              <a:rPr lang="en" sz="1000"/>
              <a:t>(5) - </a:t>
            </a:r>
            <a:r>
              <a:rPr lang="en" sz="1000" u="sng">
                <a:solidFill>
                  <a:schemeClr val="hlink"/>
                </a:solidFill>
                <a:hlinkClick r:id="rId8"/>
              </a:rPr>
              <a:t>2020 State of Open Source Security Report</a:t>
            </a:r>
            <a:endParaRPr/>
          </a:p>
          <a:p>
            <a:pPr indent="0" lvl="0" marL="0" rtl="0" algn="l">
              <a:spcBef>
                <a:spcPts val="0"/>
              </a:spcBef>
              <a:spcAft>
                <a:spcPts val="0"/>
              </a:spcAft>
              <a:buNone/>
            </a:pPr>
            <a:r>
              <a:rPr lang="en" sz="1000"/>
              <a:t>(6) - </a:t>
            </a:r>
            <a:r>
              <a:rPr lang="en" sz="1000" u="sng">
                <a:solidFill>
                  <a:schemeClr val="accent5"/>
                </a:solidFill>
                <a:hlinkClick r:id="rId9">
                  <a:extLst>
                    <a:ext uri="{A12FA001-AC4F-418D-AE19-62706E023703}">
                      <ahyp:hlinkClr val="tx"/>
                    </a:ext>
                  </a:extLst>
                </a:hlinkClick>
              </a:rPr>
              <a:t>2020 State of the Octoverse</a:t>
            </a:r>
            <a:endParaRPr sz="600"/>
          </a:p>
        </p:txBody>
      </p:sp>
      <p:pic>
        <p:nvPicPr>
          <p:cNvPr id="183" name="Google Shape;183;p32"/>
          <p:cNvPicPr preferRelativeResize="0"/>
          <p:nvPr/>
        </p:nvPicPr>
        <p:blipFill>
          <a:blip r:embed="rId10">
            <a:alphaModFix/>
          </a:blip>
          <a:stretch>
            <a:fillRect/>
          </a:stretch>
        </p:blipFill>
        <p:spPr>
          <a:xfrm>
            <a:off x="5412425" y="1270325"/>
            <a:ext cx="3619675" cy="3475899"/>
          </a:xfrm>
          <a:prstGeom prst="rect">
            <a:avLst/>
          </a:prstGeom>
          <a:noFill/>
          <a:ln>
            <a:noFill/>
          </a:ln>
        </p:spPr>
      </p:pic>
      <p:sp>
        <p:nvSpPr>
          <p:cNvPr id="184" name="Google Shape;184;p32"/>
          <p:cNvSpPr txBox="1"/>
          <p:nvPr/>
        </p:nvSpPr>
        <p:spPr>
          <a:xfrm>
            <a:off x="5351900" y="4828350"/>
            <a:ext cx="274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Image - </a:t>
            </a:r>
            <a:r>
              <a:rPr lang="en" sz="1000" u="sng">
                <a:solidFill>
                  <a:schemeClr val="hlink"/>
                </a:solidFill>
                <a:hlinkClick r:id="rId11"/>
              </a:rPr>
              <a:t>%Rely on OSS</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8" name="Shape 188"/>
        <p:cNvGrpSpPr/>
        <p:nvPr/>
      </p:nvGrpSpPr>
      <p:grpSpPr>
        <a:xfrm>
          <a:off x="0" y="0"/>
          <a:ext cx="0" cy="0"/>
          <a:chOff x="0" y="0"/>
          <a:chExt cx="0" cy="0"/>
        </a:xfrm>
      </p:grpSpPr>
      <p:sp>
        <p:nvSpPr>
          <p:cNvPr id="189" name="Google Shape;189;p33"/>
          <p:cNvSpPr txBox="1"/>
          <p:nvPr>
            <p:ph type="title"/>
          </p:nvPr>
        </p:nvSpPr>
        <p:spPr>
          <a:xfrm>
            <a:off x="666750" y="1700213"/>
            <a:ext cx="7810500" cy="1743000"/>
          </a:xfrm>
          <a:prstGeom prst="rect">
            <a:avLst/>
          </a:prstGeom>
        </p:spPr>
        <p:txBody>
          <a:bodyPr anchorCtr="0" anchor="t" bIns="28575" lIns="57150" spcFirstLastPara="1" rIns="57150" wrap="square" tIns="28575">
            <a:normAutofit/>
          </a:bodyPr>
          <a:lstStyle/>
          <a:p>
            <a:pPr indent="0" lvl="0" marL="0" rtl="0" algn="l">
              <a:spcBef>
                <a:spcPts val="0"/>
              </a:spcBef>
              <a:spcAft>
                <a:spcPts val="0"/>
              </a:spcAft>
              <a:buNone/>
            </a:pPr>
            <a:r>
              <a:rPr b="1" lang="en">
                <a:latin typeface="Arial"/>
                <a:ea typeface="Arial"/>
                <a:cs typeface="Arial"/>
                <a:sym typeface="Arial"/>
              </a:rPr>
              <a:t>Challenges of Securing Open Source Software at Scale</a:t>
            </a:r>
            <a:endParaRPr b="1">
              <a:latin typeface="Arial"/>
              <a:ea typeface="Arial"/>
              <a:cs typeface="Arial"/>
              <a:sym typeface="Arial"/>
            </a:endParaRPr>
          </a:p>
          <a:p>
            <a:pPr indent="0" lvl="0" marL="0" rtl="0" algn="l">
              <a:spcBef>
                <a:spcPts val="0"/>
              </a:spcBef>
              <a:spcAft>
                <a:spcPts val="0"/>
              </a:spcAft>
              <a:buNone/>
            </a:pPr>
            <a:r>
              <a:t/>
            </a:r>
            <a:endParaRPr b="1">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bh">
      <a:dk1>
        <a:srgbClr val="FFFFFF"/>
      </a:dk1>
      <a:lt1>
        <a:srgbClr val="FFFFFF"/>
      </a:lt1>
      <a:dk2>
        <a:srgbClr val="5E5E5E"/>
      </a:dk2>
      <a:lt2>
        <a:srgbClr val="D5D5D5"/>
      </a:lt2>
      <a:accent1>
        <a:srgbClr val="46C5E8"/>
      </a:accent1>
      <a:accent2>
        <a:srgbClr val="BB2495"/>
      </a:accent2>
      <a:accent3>
        <a:srgbClr val="39BAD8"/>
      </a:accent3>
      <a:accent4>
        <a:srgbClr val="D5EC1A"/>
      </a:accent4>
      <a:accent5>
        <a:srgbClr val="C567FF"/>
      </a:accent5>
      <a:accent6>
        <a:srgbClr val="0043C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